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318" r:id="rId6"/>
    <p:sldId id="258" r:id="rId7"/>
    <p:sldId id="260" r:id="rId8"/>
    <p:sldId id="259" r:id="rId9"/>
    <p:sldId id="268" r:id="rId10"/>
    <p:sldId id="319" r:id="rId11"/>
    <p:sldId id="299" r:id="rId12"/>
    <p:sldId id="298" r:id="rId13"/>
    <p:sldId id="294" r:id="rId14"/>
    <p:sldId id="295" r:id="rId15"/>
    <p:sldId id="296" r:id="rId16"/>
    <p:sldId id="263" r:id="rId17"/>
    <p:sldId id="261" r:id="rId18"/>
    <p:sldId id="262" r:id="rId19"/>
    <p:sldId id="283" r:id="rId20"/>
    <p:sldId id="285" r:id="rId21"/>
    <p:sldId id="286" r:id="rId22"/>
    <p:sldId id="287" r:id="rId23"/>
    <p:sldId id="288" r:id="rId24"/>
    <p:sldId id="289" r:id="rId25"/>
    <p:sldId id="297" r:id="rId26"/>
    <p:sldId id="290" r:id="rId27"/>
    <p:sldId id="291" r:id="rId28"/>
    <p:sldId id="292" r:id="rId29"/>
    <p:sldId id="317"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637" autoAdjust="0"/>
    <p:restoredTop sz="85573" autoAdjust="0"/>
  </p:normalViewPr>
  <p:slideViewPr>
    <p:cSldViewPr snapToGrid="0">
      <p:cViewPr>
        <p:scale>
          <a:sx n="66" d="100"/>
          <a:sy n="66" d="100"/>
        </p:scale>
        <p:origin x="1070" y="2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在</a:t>
            </a:r>
            <a:r>
              <a:rPr lang="en-US" altLang="zh-CN" dirty="0"/>
              <a:t>pointnet</a:t>
            </a:r>
            <a:r>
              <a:rPr lang="zh-CN" altLang="en-US" dirty="0"/>
              <a:t>基础上提出</a:t>
            </a:r>
            <a:r>
              <a:rPr lang="en-US" altLang="zh-CN" dirty="0"/>
              <a:t>set abstraction </a:t>
            </a:r>
            <a:r>
              <a:rPr lang="zh-CN" altLang="en-US" dirty="0"/>
              <a:t>来提取各点的局部特征，</a:t>
            </a:r>
            <a:r>
              <a:rPr lang="en-US" altLang="zh-CN" dirty="0"/>
              <a:t>set abstraction</a:t>
            </a:r>
            <a:r>
              <a:rPr lang="zh-CN" altLang="en-US" dirty="0"/>
              <a:t>就是使用</a:t>
            </a:r>
            <a:r>
              <a:rPr lang="en-US" altLang="zh-CN" dirty="0"/>
              <a:t>fps</a:t>
            </a:r>
            <a:r>
              <a:rPr lang="zh-CN" altLang="en-US" dirty="0"/>
              <a:t>选择进行点的采样，之后对得到的每个点使用聚类算法来找到相邻点，通过</a:t>
            </a:r>
            <a:r>
              <a:rPr lang="en-US" altLang="zh-CN" dirty="0"/>
              <a:t>pointnet</a:t>
            </a:r>
            <a:r>
              <a:rPr lang="zh-CN" altLang="en-US" dirty="0"/>
              <a:t>提取这些相邻点特征，使用之后得到的点来代替聚类得到的点</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相似性矩阵和无向图很像，里面的元素</a:t>
            </a:r>
            <a:r>
              <a:rPr lang="en-US" altLang="zh-CN"/>
              <a:t>Sij </a:t>
            </a:r>
            <a:r>
              <a:rPr lang="zh-CN" altLang="en-US"/>
              <a:t>表示的是</a:t>
            </a:r>
            <a:r>
              <a:rPr lang="en-US" altLang="zh-CN"/>
              <a:t>i </a:t>
            </a:r>
            <a:r>
              <a:rPr lang="zh-CN" altLang="en-US"/>
              <a:t>点和</a:t>
            </a:r>
            <a:r>
              <a:rPr lang="en-US" altLang="zh-CN"/>
              <a:t> j </a:t>
            </a:r>
            <a:r>
              <a:rPr lang="zh-CN" altLang="en-US"/>
              <a:t>点的特征距离</a:t>
            </a:r>
            <a:endParaRPr lang="zh-CN" altLang="en-US"/>
          </a:p>
          <a:p>
            <a:r>
              <a:rPr lang="en-US" altLang="zh-CN"/>
              <a:t>a</a:t>
            </a:r>
            <a:r>
              <a:rPr lang="zh-CN" altLang="en-US"/>
              <a:t>表示给定点和点云中其余点之间的相似性，也是矩阵特征空间的欧式距离，颜色越深表示距离越小，两点属于同一实例的可能性越大</a:t>
            </a:r>
            <a:endParaRPr lang="zh-CN" altLang="en-US"/>
          </a:p>
          <a:p>
            <a:r>
              <a:rPr lang="en-US" altLang="zh-CN"/>
              <a:t>b</a:t>
            </a:r>
            <a:r>
              <a:rPr lang="zh-CN" altLang="en-US"/>
              <a:t>是置信图的可视化结果，表示分的实例对不对，从图中可以看出，在零件的边界区域具有较低的置信度。颜色越深得分越高</a:t>
            </a:r>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首先将有</a:t>
            </a:r>
            <a:r>
              <a:rPr lang="en-US" altLang="zh-CN"/>
              <a:t>f</a:t>
            </a:r>
            <a:r>
              <a:rPr lang="zh-CN" altLang="en-US"/>
              <a:t>维特征的</a:t>
            </a:r>
            <a:r>
              <a:rPr lang="en-US" altLang="zh-CN"/>
              <a:t>p</a:t>
            </a:r>
            <a:r>
              <a:rPr lang="zh-CN" altLang="en-US"/>
              <a:t>个点输入</a:t>
            </a:r>
            <a:r>
              <a:rPr lang="en-US" altLang="zh-CN"/>
              <a:t>pointnet</a:t>
            </a:r>
            <a:r>
              <a:rPr lang="zh-CN" altLang="en-US"/>
              <a:t>或</a:t>
            </a:r>
            <a:r>
              <a:rPr lang="en-US" altLang="zh-CN"/>
              <a:t>pointnet++</a:t>
            </a:r>
            <a:r>
              <a:rPr lang="zh-CN" altLang="en-US"/>
              <a:t>网络提取特征（文中使用的是</a:t>
            </a:r>
            <a:r>
              <a:rPr lang="en-US" altLang="zh-CN"/>
              <a:t>pointnet++</a:t>
            </a:r>
            <a:r>
              <a:rPr lang="zh-CN" altLang="en-US"/>
              <a:t>），之后进入三个分支，经过多层感知器，分别提取出相似性矩阵、置信图和语义特征，置信图来辅助相似性矩阵得到分组建议，之后和语义特征融合得到最后的分割结果</a:t>
            </a:r>
            <a:endParaRPr lang="zh-CN" altLang="en-US"/>
          </a:p>
          <a:p>
            <a:r>
              <a:rPr lang="zh-CN" altLang="en-US"/>
              <a:t>相似度损失、置信度损失（</a:t>
            </a:r>
            <a:r>
              <a:rPr lang="en-US" altLang="zh-CN"/>
              <a:t>L2 </a:t>
            </a:r>
            <a:r>
              <a:rPr lang="zh-CN" altLang="en-US"/>
              <a:t>损失）、语义分割损失（交叉熵损失）</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sym typeface="+mn-ea"/>
              </a:rPr>
              <a:t>根据潜在的相似性分为三类：</a:t>
            </a:r>
            <a:endParaRPr lang="zh-CN" altLang="en-US" dirty="0"/>
          </a:p>
          <a:p>
            <a:r>
              <a:rPr lang="zh-CN" altLang="en-US" dirty="0">
                <a:sym typeface="+mn-ea"/>
              </a:rPr>
              <a:t>1.两点属于同一实例，使用的是特征差值</a:t>
            </a:r>
            <a:endParaRPr lang="zh-CN" altLang="en-US" dirty="0"/>
          </a:p>
          <a:p>
            <a:r>
              <a:rPr lang="zh-CN" altLang="en-US" dirty="0">
                <a:sym typeface="+mn-ea"/>
              </a:rPr>
              <a:t>2.两点语义标签相同，但不属于同一实例。</a:t>
            </a:r>
            <a:r>
              <a:rPr lang="en-US" altLang="zh-CN" dirty="0">
                <a:sym typeface="+mn-ea"/>
              </a:rPr>
              <a:t>  </a:t>
            </a:r>
            <a:r>
              <a:rPr lang="zh-CN" altLang="en-US" dirty="0">
                <a:sym typeface="+mn-ea"/>
              </a:rPr>
              <a:t>容易造成实例错分的问题，</a:t>
            </a:r>
            <a:r>
              <a:rPr lang="en-US" altLang="zh-CN" dirty="0" err="1">
                <a:sym typeface="+mn-ea"/>
              </a:rPr>
              <a:t>在第二类相似</a:t>
            </a:r>
            <a:r>
              <a:rPr lang="zh-CN" altLang="en-US" dirty="0" err="1">
                <a:sym typeface="+mn-ea"/>
              </a:rPr>
              <a:t>性</a:t>
            </a:r>
            <a:r>
              <a:rPr lang="en-US" altLang="zh-CN" dirty="0" err="1">
                <a:sym typeface="+mn-ea"/>
              </a:rPr>
              <a:t>加入</a:t>
            </a:r>
            <a:r>
              <a:rPr lang="en-US" altLang="zh-CN" dirty="0">
                <a:sym typeface="+mn-ea"/>
              </a:rPr>
              <a:t>α增加权重，以避免第二类相似造成的问题</a:t>
            </a:r>
            <a:endParaRPr lang="en-US" altLang="zh-CN" dirty="0">
              <a:sym typeface="+mn-ea"/>
            </a:endParaRPr>
          </a:p>
          <a:p>
            <a:r>
              <a:rPr lang="zh-CN" altLang="en-US" dirty="0">
                <a:sym typeface="+mn-ea"/>
              </a:rPr>
              <a:t>3.两点语义标签不同</a:t>
            </a:r>
            <a:endParaRPr lang="zh-CN" altLang="en-US" dirty="0"/>
          </a:p>
          <a:p>
            <a:r>
              <a:rPr lang="zh-CN" altLang="en-US" dirty="0">
                <a:sym typeface="+mn-ea"/>
              </a:rPr>
              <a:t>相似性等级越高，两点特征距离越大</a:t>
            </a:r>
            <a:endParaRPr lang="zh-CN" altLang="en-US" dirty="0"/>
          </a:p>
          <a:p>
            <a:endParaRPr lang="zh-CN" altLang="en-US" dirty="0"/>
          </a:p>
          <a:p>
            <a:r>
              <a:rPr lang="zh-CN" altLang="en-US" dirty="0"/>
              <a:t>测试的时候满足这个条件的点即为同一实例</a:t>
            </a:r>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文中搭建的另外这一种网络模型，将</a:t>
            </a:r>
            <a:r>
              <a:rPr lang="en-US" altLang="zh-CN"/>
              <a:t>2D</a:t>
            </a:r>
            <a:r>
              <a:rPr lang="zh-CN" altLang="en-US"/>
              <a:t>卷积和</a:t>
            </a:r>
            <a:r>
              <a:rPr lang="en-US" altLang="zh-CN"/>
              <a:t>pointnet</a:t>
            </a:r>
            <a:r>
              <a:rPr lang="zh-CN" altLang="en-US"/>
              <a:t>提取的特征</a:t>
            </a:r>
            <a:r>
              <a:rPr lang="en-US" altLang="zh-CN"/>
              <a:t>concat</a:t>
            </a:r>
            <a:r>
              <a:rPr lang="zh-CN" altLang="en-US"/>
              <a:t>在一起，</a:t>
            </a:r>
            <a:r>
              <a:rPr lang="en-US" altLang="zh-CN"/>
              <a:t>2DCNN</a:t>
            </a:r>
            <a:r>
              <a:rPr lang="zh-CN" altLang="en-US"/>
              <a:t>的输入是一个</a:t>
            </a:r>
            <a:r>
              <a:rPr lang="en-US" altLang="zh-CN"/>
              <a:t>RGBD</a:t>
            </a:r>
            <a:r>
              <a:rPr lang="zh-CN" altLang="en-US"/>
              <a:t>四个通道的图片，ＳＧＰＮ的输入是上面输入的一个子样本，之后的处理过程和之前描述的</a:t>
            </a:r>
            <a:r>
              <a:rPr lang="en-US" altLang="zh-CN"/>
              <a:t>SGPN</a:t>
            </a:r>
            <a:r>
              <a:rPr lang="zh-CN" altLang="en-US"/>
              <a:t>差不多，就不多说了</a:t>
            </a:r>
            <a:r>
              <a:rPr lang="en-US" altLang="zh-CN"/>
              <a:t> </a:t>
            </a:r>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分别在</a:t>
            </a:r>
            <a:r>
              <a:rPr lang="en-US" altLang="zh-CN" dirty="0"/>
              <a:t>S3DIS</a:t>
            </a:r>
            <a:r>
              <a:rPr lang="zh-CN" altLang="en-US" dirty="0"/>
              <a:t>和</a:t>
            </a:r>
            <a:r>
              <a:rPr lang="en-US" altLang="zh-CN" dirty="0"/>
              <a:t>NYUV2</a:t>
            </a:r>
            <a:r>
              <a:rPr lang="zh-CN" altLang="en-US" dirty="0"/>
              <a:t>数据集上的评估效果，标准是在在</a:t>
            </a:r>
            <a:r>
              <a:rPr lang="en-US" altLang="zh-CN" dirty="0"/>
              <a:t>IOU</a:t>
            </a:r>
            <a:r>
              <a:rPr lang="zh-CN" altLang="en-US" dirty="0"/>
              <a:t>为</a:t>
            </a:r>
            <a:r>
              <a:rPr lang="en-US" altLang="zh-CN" dirty="0"/>
              <a:t>0.5</a:t>
            </a:r>
            <a:r>
              <a:rPr lang="zh-CN" altLang="en-US" dirty="0"/>
              <a:t>时的</a:t>
            </a:r>
            <a:r>
              <a:rPr lang="en-US" altLang="zh-CN" dirty="0"/>
              <a:t>AP</a:t>
            </a:r>
            <a:r>
              <a:rPr lang="zh-CN" altLang="en-US" dirty="0"/>
              <a:t>（固定置信度阈值下，准确率＝正确的框</a:t>
            </a:r>
            <a:r>
              <a:rPr lang="en-US" altLang="zh-CN" dirty="0"/>
              <a:t>/</a:t>
            </a:r>
            <a:r>
              <a:rPr lang="zh-CN" altLang="en-US" dirty="0"/>
              <a:t>所有框，召回率＝正确的框</a:t>
            </a:r>
            <a:r>
              <a:rPr lang="en-US" altLang="zh-CN" dirty="0"/>
              <a:t>/</a:t>
            </a:r>
            <a:r>
              <a:rPr lang="zh-CN" altLang="en-US" dirty="0"/>
              <a:t>ｇｔ，</a:t>
            </a:r>
            <a:r>
              <a:rPr lang="en-US" altLang="zh-CN" dirty="0"/>
              <a:t>PR</a:t>
            </a:r>
            <a:r>
              <a:rPr lang="zh-CN" altLang="en-US" dirty="0"/>
              <a:t>曲线和坐标轴围成的面积）</a:t>
            </a:r>
            <a:endParaRPr lang="zh-CN" altLang="en-US" dirty="0"/>
          </a:p>
          <a:p>
            <a:r>
              <a:rPr lang="zh-CN" altLang="en-US" dirty="0"/>
              <a:t>由于时第一个基于分割的方式进行实例分割的，值考虑到将点归为同一实例，但没有考虑同一实例所包含哪些点，也就是仅仅把实例分出来，但是没有将实例的所有点都归纳进去，所以效果不好</a:t>
            </a:r>
            <a:endParaRPr lang="zh-CN" altLang="en-US" dirty="0"/>
          </a:p>
          <a:p>
            <a:endParaRPr lang="zh-CN" altLang="en-US" dirty="0"/>
          </a:p>
          <a:p>
            <a:r>
              <a:rPr lang="en-US" altLang="zh-CN" dirty="0"/>
              <a:t>Seg-Cluster</a:t>
            </a:r>
            <a:r>
              <a:rPr lang="zh-CN" altLang="en-US" dirty="0"/>
              <a:t>：分段聚类，选择所有点作为种子。从种子点开始，使用BFS搜索具有相同标签的相邻点。如果找到了超过200个点的簇，则将其视为有效组</a:t>
            </a:r>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a:p>
            <a:r>
              <a:rPr lang="zh-CN" altLang="en-US" dirty="0"/>
              <a:t>聚类算法的问题，而且未能有效识别相连物体的边缘，并且</a:t>
            </a:r>
            <a:r>
              <a:rPr lang="en-US" altLang="zh-CN" dirty="0"/>
              <a:t>SGPN</a:t>
            </a:r>
            <a:r>
              <a:rPr lang="zh-CN" altLang="en-US" dirty="0"/>
              <a:t>将实例分出来，但是没有把实例内的所有点都归纳进去，所以后来的算法大部分都关注于如何将点进行有效聚类，而其中的绝大部分都是先找出聚类中心，之后再根据欧氏距离或特征距离进行聚类</a:t>
            </a:r>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文中提出一种基于热图的聚类算法，文中网络称为高斯实例中心网络(GICN)，旨在从预测实例中心和大小的概率热图方面解决三维实例分割问题，它可以将分散在整个场景中的实例中心的分布近似为高斯中心热图，可用于后续预测实例大小、生成边界框、生成</a:t>
            </a:r>
            <a:r>
              <a:rPr lang="en-US" altLang="zh-CN" dirty="0"/>
              <a:t>mask</a:t>
            </a:r>
            <a:r>
              <a:rPr lang="zh-CN" altLang="en-US" dirty="0"/>
              <a:t>；并且不需要非极大值抑制等后续处理</a:t>
            </a:r>
            <a:endParaRPr lang="en-US" altLang="zh-CN" dirty="0"/>
          </a:p>
          <a:p>
            <a:r>
              <a:rPr lang="zh-CN" altLang="en-US" dirty="0"/>
              <a:t>一作刘世宏，台湾国立清华大学，之前发的文章有语音识别、计算机视觉</a:t>
            </a:r>
            <a:endParaRPr lang="zh-CN" altLang="en-US" dirty="0"/>
          </a:p>
          <a:p>
            <a:r>
              <a:rPr lang="zh-CN" altLang="en-US" dirty="0"/>
              <a:t>后面的几位作者都是台湾国立清华大学的，</a:t>
            </a:r>
            <a:endParaRPr lang="zh-CN" altLang="en-US" dirty="0"/>
          </a:p>
          <a:p>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文中方法不需要依赖于一组预定义的</a:t>
            </a:r>
            <a:r>
              <a:rPr lang="en-US" altLang="zh-CN" dirty="0"/>
              <a:t>anchor</a:t>
            </a:r>
            <a:r>
              <a:rPr lang="zh-CN" altLang="en-US" dirty="0"/>
              <a:t>，也不需要非最大抑制的后续处理。这个是</a:t>
            </a:r>
            <a:r>
              <a:rPr lang="en-US" altLang="zh-CN" dirty="0"/>
              <a:t>GICN</a:t>
            </a:r>
            <a:r>
              <a:rPr lang="zh-CN" altLang="en-US" dirty="0"/>
              <a:t>预测的中心点热图和</a:t>
            </a:r>
            <a:r>
              <a:rPr lang="en-US" altLang="zh-CN" dirty="0" err="1"/>
              <a:t>gt</a:t>
            </a:r>
            <a:r>
              <a:rPr lang="zh-CN" altLang="en-US" dirty="0"/>
              <a:t>比较，</a:t>
            </a:r>
            <a:r>
              <a:rPr lang="en-US" altLang="zh-CN" dirty="0"/>
              <a:t>GICN</a:t>
            </a:r>
            <a:r>
              <a:rPr lang="zh-CN" altLang="en-US" dirty="0"/>
              <a:t>可以在前期将热图可视化，以此来确定不足和需要改进的地方</a:t>
            </a:r>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这个是中心选择机制使用的算法，使用稀疏卷积网络来获取每个点的语义标签，并且还提前设定了热图阈值和实例数量的阈值。首先选出热图值最大的点，之后以此点为中心，</a:t>
            </a:r>
            <a:r>
              <a:rPr lang="en-US" altLang="zh-CN" dirty="0"/>
              <a:t>r</a:t>
            </a:r>
            <a:r>
              <a:rPr lang="zh-CN" altLang="en-US" dirty="0"/>
              <a:t>为半径，使用欧氏距离对点进行聚类，并且将此类中除了中心之外的点，其他点的热图值全部归零，重复这个选择过程。当热图值小于阈值或者实例数量大于预先设好的阈值时，停止选择过程。</a:t>
            </a:r>
            <a:endParaRPr lang="zh-CN" altLang="en-US" dirty="0"/>
          </a:p>
          <a:p>
            <a:r>
              <a:rPr lang="en-US" altLang="zh-CN" dirty="0"/>
              <a:t>r</a:t>
            </a:r>
            <a:r>
              <a:rPr lang="zh-CN" altLang="en-US" dirty="0"/>
              <a:t>由训练过程中平均实例大小来定义</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是包围框预测网络的架构图，首先将原始点云数据和预测中心坐标输入到网络之中，这里的原始点云数据是九维的，包括绝对空间坐标、场景空间坐标和颜色信息，之后进行实例大小的预测，训练中将不同类别的实例分成</a:t>
            </a:r>
            <a:r>
              <a:rPr lang="en-US" altLang="zh-CN" dirty="0"/>
              <a:t>k</a:t>
            </a:r>
            <a:r>
              <a:rPr lang="zh-CN" altLang="en-US" dirty="0"/>
              <a:t>组，对每个组的包围盒大小进行预测，以获得近似预测的实例形状，</a:t>
            </a:r>
            <a:r>
              <a:rPr lang="en-US" altLang="zh-CN" dirty="0" err="1"/>
              <a:t>pointnet</a:t>
            </a:r>
            <a:r>
              <a:rPr lang="en-US" altLang="zh-CN" dirty="0"/>
              <a:t>++</a:t>
            </a:r>
            <a:r>
              <a:rPr lang="zh-CN" altLang="en-US" dirty="0"/>
              <a:t>用于提取每个实例的局部特征，得到的特征和后来的全局特征结合来预测边界框顶点，输出是包围盒的最大最小点坐标</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首先是中心损失，使用</a:t>
            </a:r>
            <a:r>
              <a:rPr lang="en-US" altLang="zh-CN" dirty="0"/>
              <a:t>focal </a:t>
            </a:r>
            <a:r>
              <a:rPr lang="zh-CN" altLang="en-US" dirty="0"/>
              <a:t>损失来增加中间样本的权重。</a:t>
            </a:r>
            <a:r>
              <a:rPr lang="en-US" altLang="zh-CN" dirty="0"/>
              <a:t>α </a:t>
            </a:r>
            <a:r>
              <a:rPr lang="zh-CN" altLang="en-US" dirty="0"/>
              <a:t>、</a:t>
            </a:r>
            <a:r>
              <a:rPr lang="en-US" altLang="zh-CN" dirty="0"/>
              <a:t>γ</a:t>
            </a:r>
            <a:r>
              <a:rPr lang="zh-CN" altLang="en-US" dirty="0"/>
              <a:t>为超参，</a:t>
            </a:r>
            <a:r>
              <a:rPr lang="en-US" altLang="zh-CN" dirty="0"/>
              <a:t>C</a:t>
            </a:r>
            <a:r>
              <a:rPr lang="zh-CN" altLang="en-US" dirty="0"/>
              <a:t>为实例中心，</a:t>
            </a:r>
            <a:r>
              <a:rPr lang="en-US" altLang="zh-CN" dirty="0"/>
              <a:t>G</a:t>
            </a:r>
            <a:r>
              <a:rPr lang="zh-CN" altLang="en-US" dirty="0"/>
              <a:t>为</a:t>
            </a:r>
            <a:r>
              <a:rPr lang="en-US" altLang="zh-CN" dirty="0" err="1"/>
              <a:t>gt</a:t>
            </a:r>
            <a:r>
              <a:rPr lang="zh-CN" altLang="en-US" dirty="0"/>
              <a:t>实例中心上的高斯分布，</a:t>
            </a:r>
            <a:r>
              <a:rPr lang="en-US" altLang="zh-CN" dirty="0"/>
              <a:t>1-Qi</a:t>
            </a:r>
            <a:r>
              <a:rPr lang="zh-CN" altLang="en-US" dirty="0"/>
              <a:t>意味着</a:t>
            </a:r>
            <a:r>
              <a:rPr lang="en-US" altLang="zh-CN" dirty="0"/>
              <a:t>p</a:t>
            </a:r>
            <a:r>
              <a:rPr lang="zh-CN" altLang="en-US" dirty="0"/>
              <a:t>点于相关实例关联很小甚至是无关联</a:t>
            </a:r>
            <a:endParaRPr lang="en-US" altLang="zh-CN" dirty="0"/>
          </a:p>
          <a:p>
            <a:r>
              <a:rPr lang="zh-CN" altLang="en-US" dirty="0"/>
              <a:t>为了优化从包围盒预测网络预测的实例大小和包围盒尺寸，实例大小损失</a:t>
            </a:r>
            <a:r>
              <a:rPr lang="en-US" altLang="zh-CN" dirty="0" err="1"/>
              <a:t>Lsize</a:t>
            </a:r>
            <a:r>
              <a:rPr lang="zh-CN" altLang="en-US" dirty="0"/>
              <a:t>为交叉熵损失，</a:t>
            </a:r>
            <a:r>
              <a:rPr lang="en-US" altLang="zh-CN" dirty="0"/>
              <a:t>T</a:t>
            </a:r>
            <a:r>
              <a:rPr lang="zh-CN" altLang="en-US" dirty="0"/>
              <a:t>为预测的实例中心数量，</a:t>
            </a:r>
            <a:r>
              <a:rPr lang="en-US" altLang="zh-CN" dirty="0">
                <a:sym typeface="+mn-ea"/>
              </a:rPr>
              <a:t>St</a:t>
            </a:r>
            <a:r>
              <a:rPr lang="zh-CN" altLang="en-US" dirty="0">
                <a:sym typeface="+mn-ea"/>
              </a:rPr>
              <a:t>为根据预测出的实例尺寸大小和</a:t>
            </a:r>
            <a:r>
              <a:rPr lang="en-US" altLang="zh-CN" dirty="0" err="1">
                <a:sym typeface="+mn-ea"/>
              </a:rPr>
              <a:t>gt</a:t>
            </a:r>
            <a:r>
              <a:rPr lang="zh-CN" altLang="en-US" dirty="0">
                <a:sym typeface="+mn-ea"/>
              </a:rPr>
              <a:t>中相比较得到的值。</a:t>
            </a:r>
            <a:endParaRPr lang="zh-CN" altLang="en-US" dirty="0">
              <a:sym typeface="+mn-ea"/>
            </a:endParaRPr>
          </a:p>
          <a:p>
            <a:r>
              <a:rPr lang="zh-CN" altLang="en-US" dirty="0">
                <a:sym typeface="+mn-ea"/>
              </a:rPr>
              <a:t>包围盒边界损失</a:t>
            </a:r>
            <a:r>
              <a:rPr lang="en-US" altLang="zh-CN" dirty="0" err="1">
                <a:sym typeface="+mn-ea"/>
              </a:rPr>
              <a:t>Lbound</a:t>
            </a:r>
            <a:r>
              <a:rPr lang="zh-CN" altLang="en-US" dirty="0">
                <a:sym typeface="+mn-ea"/>
              </a:rPr>
              <a:t>为</a:t>
            </a:r>
            <a:r>
              <a:rPr lang="en-US" altLang="zh-CN" dirty="0">
                <a:sym typeface="+mn-ea"/>
              </a:rPr>
              <a:t>L1 </a:t>
            </a:r>
            <a:r>
              <a:rPr lang="zh-CN" altLang="en-US" dirty="0">
                <a:sym typeface="+mn-ea"/>
              </a:rPr>
              <a:t>损失，</a:t>
            </a:r>
            <a:r>
              <a:rPr lang="en-US" altLang="zh-CN" dirty="0" err="1"/>
              <a:t>Bt</a:t>
            </a:r>
            <a:r>
              <a:rPr lang="zh-CN" altLang="en-US" dirty="0"/>
              <a:t>中包含通过实例中心预测的包围框顶点。</a:t>
            </a:r>
            <a:r>
              <a:rPr lang="en-US" altLang="zh-CN" dirty="0" err="1"/>
              <a:t>Bt</a:t>
            </a:r>
            <a:r>
              <a:rPr lang="zh-CN" altLang="en-US" dirty="0"/>
              <a:t>尖包含对应的</a:t>
            </a:r>
            <a:r>
              <a:rPr lang="en-US" altLang="zh-CN" dirty="0" err="1"/>
              <a:t>gt</a:t>
            </a:r>
            <a:r>
              <a:rPr lang="zh-CN" altLang="en-US" dirty="0"/>
              <a:t>中包围框顶点，使用平滑</a:t>
            </a:r>
            <a:r>
              <a:rPr lang="en-US" altLang="zh-CN" dirty="0"/>
              <a:t>L1</a:t>
            </a:r>
            <a:r>
              <a:rPr lang="zh-CN" altLang="en-US" dirty="0"/>
              <a:t>损失来确保训练的稳定性和收敛性。</a:t>
            </a:r>
            <a:endParaRPr lang="en-US" altLang="zh-CN" dirty="0"/>
          </a:p>
          <a:p>
            <a:r>
              <a:rPr lang="zh-CN" altLang="en-US" dirty="0"/>
              <a:t>计算</a:t>
            </a:r>
            <a:r>
              <a:rPr lang="en-US" altLang="zh-CN" dirty="0"/>
              <a:t>IOU</a:t>
            </a:r>
            <a:r>
              <a:rPr lang="zh-CN" altLang="en-US" dirty="0"/>
              <a:t>损失的时候，使用</a:t>
            </a:r>
            <a:r>
              <a:rPr lang="en-US" altLang="zh-CN" dirty="0"/>
              <a:t>GIOU</a:t>
            </a:r>
            <a:r>
              <a:rPr lang="zh-CN" altLang="en-US" dirty="0"/>
              <a:t>损失，</a:t>
            </a:r>
            <a:r>
              <a:rPr lang="en-US" altLang="zh-CN" dirty="0" err="1"/>
              <a:t>Lmask</a:t>
            </a:r>
            <a:r>
              <a:rPr lang="zh-CN" altLang="en-US" dirty="0"/>
              <a:t>使用</a:t>
            </a:r>
            <a:r>
              <a:rPr lang="en-US" altLang="zh-CN" dirty="0"/>
              <a:t>focal loss</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effectLst/>
                <a:latin typeface="-apple-system"/>
              </a:rPr>
              <a:t>1.</a:t>
            </a:r>
            <a:r>
              <a:rPr lang="zh-CN" altLang="en-US" b="0" i="0" dirty="0">
                <a:effectLst/>
                <a:latin typeface="-apple-system"/>
              </a:rPr>
              <a:t>如果两个目标没有重叠，</a:t>
            </a:r>
            <a:r>
              <a:rPr lang="en-US" altLang="zh-CN" b="0" i="0" dirty="0" err="1">
                <a:effectLst/>
                <a:latin typeface="-apple-system"/>
              </a:rPr>
              <a:t>IoU</a:t>
            </a:r>
            <a:r>
              <a:rPr lang="zh-CN" altLang="en-US" b="0" i="0" dirty="0">
                <a:effectLst/>
                <a:latin typeface="-apple-system"/>
              </a:rPr>
              <a:t>将会为０</a:t>
            </a:r>
            <a:r>
              <a:rPr lang="en-US" altLang="zh-CN" b="0" i="0" dirty="0">
                <a:effectLst/>
                <a:latin typeface="-apple-system"/>
              </a:rPr>
              <a:t>,</a:t>
            </a:r>
            <a:r>
              <a:rPr lang="zh-CN" altLang="en-US" b="0" i="0" dirty="0">
                <a:effectLst/>
                <a:latin typeface="-apple-system"/>
              </a:rPr>
              <a:t>并且不会反应两个目标之间的距离，在这种无重叠目标的情况下，如果</a:t>
            </a:r>
            <a:r>
              <a:rPr lang="en-US" altLang="zh-CN" b="0" i="0" dirty="0" err="1">
                <a:effectLst/>
                <a:latin typeface="-apple-system"/>
              </a:rPr>
              <a:t>IoU</a:t>
            </a:r>
            <a:r>
              <a:rPr lang="zh-CN" altLang="en-US" b="0" i="0" dirty="0">
                <a:effectLst/>
                <a:latin typeface="-apple-system"/>
              </a:rPr>
              <a:t>用作于损失函数，梯度为０，无法优化</a:t>
            </a:r>
            <a:endParaRPr lang="en-US" altLang="zh-CN" b="0" i="0" dirty="0">
              <a:effectLst/>
              <a:latin typeface="-apple-system"/>
            </a:endParaRPr>
          </a:p>
          <a:p>
            <a:r>
              <a:rPr lang="en-US" altLang="zh-CN" b="0" i="0" dirty="0">
                <a:effectLst/>
                <a:latin typeface="-apple-system"/>
              </a:rPr>
              <a:t>2.</a:t>
            </a:r>
            <a:r>
              <a:rPr lang="zh-CN" altLang="en-US" b="0" i="0" dirty="0">
                <a:effectLst/>
                <a:latin typeface="-apple-system"/>
              </a:rPr>
              <a:t> </a:t>
            </a:r>
            <a:r>
              <a:rPr lang="en-US" altLang="zh-CN" b="0" i="0" dirty="0" err="1">
                <a:effectLst/>
                <a:latin typeface="-apple-system"/>
              </a:rPr>
              <a:t>IoU</a:t>
            </a:r>
            <a:r>
              <a:rPr lang="zh-CN" altLang="en-US" b="0" i="0" dirty="0">
                <a:effectLst/>
                <a:latin typeface="-apple-system"/>
              </a:rPr>
              <a:t>无法区分两个对象之间不同的对齐方式，当然，这种情况在检测中是很少见的，一般情况下我们会根据对焦两个顶点的位置来确定候选框</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Focal </a:t>
            </a:r>
            <a:r>
              <a:rPr lang="en-US" altLang="zh-CN" dirty="0" err="1"/>
              <a:t>loss主要是为了解决one-stage目标检测中正负样本比例严重失衡的问题</a:t>
            </a:r>
            <a:endParaRPr lang="en-US" altLang="zh-CN" dirty="0"/>
          </a:p>
          <a:p>
            <a:r>
              <a:rPr lang="zh-CN" altLang="en-US" dirty="0"/>
              <a:t>最终的</a:t>
            </a:r>
            <a:r>
              <a:rPr lang="en-US" altLang="zh-CN" dirty="0" err="1"/>
              <a:t>fl</a:t>
            </a:r>
            <a:r>
              <a:rPr lang="zh-CN" altLang="en-US" dirty="0"/>
              <a:t>损失，通过</a:t>
            </a:r>
            <a:r>
              <a:rPr lang="en-US" altLang="zh-CN" dirty="0"/>
              <a:t>α</a:t>
            </a:r>
            <a:r>
              <a:rPr lang="zh-CN" altLang="en-US" dirty="0"/>
              <a:t>调节样本权重，通过调节系数增大困难样本的</a:t>
            </a:r>
            <a:r>
              <a:rPr lang="en-US" altLang="zh-CN" dirty="0"/>
              <a:t>loss</a:t>
            </a:r>
            <a:r>
              <a:rPr lang="zh-CN" altLang="en-US" dirty="0"/>
              <a:t>占比。</a:t>
            </a:r>
            <a:endParaRPr lang="zh-CN" altLang="en-US" dirty="0"/>
          </a:p>
          <a:p>
            <a:r>
              <a:rPr lang="en-US" altLang="zh-CN" dirty="0"/>
              <a:t>γ=2</a:t>
            </a:r>
            <a:r>
              <a:rPr lang="zh-CN" altLang="en-US" dirty="0"/>
              <a:t>，</a:t>
            </a:r>
            <a:r>
              <a:rPr lang="en-US" altLang="zh-CN" dirty="0"/>
              <a:t>α=0.25</a:t>
            </a:r>
            <a:endParaRPr lang="en-US" altLang="zh-CN"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上面这个是在</a:t>
            </a:r>
            <a:r>
              <a:rPr lang="en-US" altLang="zh-CN" dirty="0"/>
              <a:t>S3DIS</a:t>
            </a:r>
            <a:r>
              <a:rPr lang="zh-CN" altLang="en-US" dirty="0"/>
              <a:t>数据集上使用六重交叉验证（随机分为五个训练集和一个测试集）的分割结果，和之前的方法相比，效果最好</a:t>
            </a:r>
            <a:endParaRPr lang="en-US" altLang="zh-CN" dirty="0"/>
          </a:p>
          <a:p>
            <a:r>
              <a:rPr lang="zh-CN" altLang="en-US" dirty="0"/>
              <a:t>下面是在</a:t>
            </a:r>
            <a:r>
              <a:rPr lang="en-US" altLang="zh-CN" dirty="0"/>
              <a:t>scannetv2</a:t>
            </a:r>
            <a:r>
              <a:rPr lang="zh-CN" altLang="en-US" dirty="0"/>
              <a:t>上的分割结果，在绝大部分物体上的分解精度也是远远超过之前方法的</a:t>
            </a:r>
            <a:endParaRPr lang="zh-CN"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S3DIS</a:t>
            </a:r>
            <a:r>
              <a:rPr lang="zh-CN" altLang="en-US" dirty="0"/>
              <a:t>上的可视化结果，对于小物体而言，</a:t>
            </a:r>
            <a:r>
              <a:rPr lang="en-US" altLang="zh-CN" dirty="0"/>
              <a:t>GICN</a:t>
            </a:r>
            <a:r>
              <a:rPr lang="zh-CN" altLang="en-US" dirty="0"/>
              <a:t>的精度还是很高的，但是物体物体边缘的分离效果并不是很好，就像第一行的那样，边缘识别效果很差。</a:t>
            </a:r>
            <a:endParaRPr lang="en-US" altLang="zh-CN" dirty="0"/>
          </a:p>
          <a:p>
            <a:r>
              <a:rPr lang="zh-CN" altLang="en-US" dirty="0"/>
              <a:t>消融实验，</a:t>
            </a:r>
            <a:r>
              <a:rPr lang="en-US" altLang="zh-CN" dirty="0"/>
              <a:t>S</a:t>
            </a:r>
            <a:r>
              <a:rPr lang="zh-CN" altLang="en-US" dirty="0"/>
              <a:t>３</a:t>
            </a:r>
            <a:r>
              <a:rPr lang="en-US" altLang="zh-CN" dirty="0"/>
              <a:t>DIS</a:t>
            </a:r>
            <a:r>
              <a:rPr lang="zh-CN" altLang="en-US" dirty="0"/>
              <a:t>，焦点损失在最后的实验结果中占了很大的比重，移除焦点损失之后，模型精度大幅度下降</a:t>
            </a:r>
            <a:endParaRPr lang="zh-CN" altLang="en-US" dirty="0"/>
          </a:p>
          <a:p>
            <a:r>
              <a:rPr lang="zh-CN" altLang="en-US" dirty="0"/>
              <a:t>语义半径优先</a:t>
            </a:r>
            <a:endParaRPr lang="zh-CN"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ym typeface="+mn-ea"/>
              </a:rPr>
              <a:t>相比较于室外大场景的实例分割而言，室内场景的实例分割存在数据密集、物体小并且贴近，边缘难以分辨等难点</a:t>
            </a:r>
            <a:endParaRPr lang="zh-CN" altLang="en-US" dirty="0"/>
          </a:p>
          <a:p>
            <a:r>
              <a:rPr lang="zh-CN" altLang="en-US" dirty="0">
                <a:sym typeface="+mn-ea"/>
              </a:rPr>
              <a:t>现存的一些方法都是改良聚类算法、提取点与点之间的关系特征等。</a:t>
            </a:r>
            <a:endParaRPr lang="zh-CN" altLang="en-US" dirty="0"/>
          </a:p>
          <a:p>
            <a:r>
              <a:rPr lang="zh-CN" altLang="en-US" dirty="0">
                <a:sym typeface="+mn-ea"/>
              </a:rPr>
              <a:t>和二维图像实例分割类似，最近几年很多文章都将点云实例分割分为基于检测和基于分割的方法，</a:t>
            </a:r>
            <a:r>
              <a:rPr lang="zh-CN" altLang="en-US" dirty="0">
                <a:sym typeface="+mn-ea"/>
              </a:rPr>
              <a:t>基于分割的方法是</a:t>
            </a:r>
            <a:r>
              <a:rPr lang="zh-CN" altLang="en-US" dirty="0">
                <a:sym typeface="+mn-ea"/>
              </a:rPr>
              <a:t>先将点进行聚类，进而分出实例的，</a:t>
            </a:r>
            <a:endParaRPr lang="zh-CN" altLang="en-US" dirty="0"/>
          </a:p>
          <a:p>
            <a:r>
              <a:rPr lang="zh-CN" altLang="en-US" dirty="0">
                <a:sym typeface="+mn-ea"/>
              </a:rPr>
              <a:t>基于检测方法首先检测出包围框，之后再对点进行聚类；</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常用数据集，</a:t>
            </a:r>
            <a:r>
              <a:rPr lang="en-US" altLang="zh-CN" dirty="0"/>
              <a:t>Scannetv2</a:t>
            </a:r>
            <a:endParaRPr lang="en-US" altLang="zh-CN" dirty="0"/>
          </a:p>
          <a:p>
            <a:endParaRPr lang="en-US" altLang="zh-CN" dirty="0"/>
          </a:p>
          <a:p>
            <a:r>
              <a:rPr lang="en-US" altLang="zh-CN" dirty="0"/>
              <a:t>S3DIS</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这个是目前在</a:t>
            </a:r>
            <a:r>
              <a:rPr lang="en-US" altLang="zh-CN" dirty="0"/>
              <a:t>scannetv2 </a:t>
            </a:r>
            <a:r>
              <a:rPr lang="zh-CN" altLang="en-US" dirty="0"/>
              <a:t>数据集上点云实例分割模型的排名，</a:t>
            </a:r>
            <a:r>
              <a:rPr lang="en-US" altLang="zh-CN" dirty="0"/>
              <a:t>21</a:t>
            </a:r>
            <a:r>
              <a:rPr lang="zh-CN" altLang="en-US" dirty="0"/>
              <a:t>年也出现一些关于点云实例分割的文章，但是在这里只对有源码的文章进行排名，说服力更高。在这个数据集上</a:t>
            </a:r>
            <a:r>
              <a:rPr lang="en-US" altLang="zh-CN" dirty="0"/>
              <a:t>GICN</a:t>
            </a:r>
            <a:r>
              <a:rPr lang="zh-CN" altLang="en-US" dirty="0"/>
              <a:t>的效果达到最好，这个也是后面要讲的一篇文章</a:t>
            </a:r>
            <a:endParaRPr lang="en-US" altLang="zh-CN" dirty="0"/>
          </a:p>
          <a:p>
            <a:r>
              <a:rPr lang="zh-CN" altLang="en-US" dirty="0"/>
              <a:t>这个是在</a:t>
            </a:r>
            <a:r>
              <a:rPr lang="en-US" altLang="zh-CN" dirty="0"/>
              <a:t>S3DIS</a:t>
            </a:r>
            <a:r>
              <a:rPr lang="zh-CN" altLang="en-US" dirty="0"/>
              <a:t>数据集上点云实例分割模型的排名，</a:t>
            </a:r>
            <a:r>
              <a:rPr lang="en-US" altLang="zh-CN" dirty="0"/>
              <a:t>GICN</a:t>
            </a:r>
            <a:r>
              <a:rPr lang="zh-CN" altLang="en-US" dirty="0"/>
              <a:t>也取得了不错的结果</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a:p>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将点云数据输入，经过</a:t>
            </a:r>
            <a:r>
              <a:rPr lang="en-US" altLang="zh-CN"/>
              <a:t>pointnet</a:t>
            </a:r>
            <a:r>
              <a:rPr lang="zh-CN" altLang="en-US"/>
              <a:t>提取特征</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Pointnet</a:t>
            </a:r>
            <a:r>
              <a:rPr lang="zh-CN" altLang="en-US" dirty="0"/>
              <a:t>的网络结构。通过</a:t>
            </a:r>
            <a:r>
              <a:rPr lang="en-US" altLang="zh-CN" dirty="0"/>
              <a:t>mlp</a:t>
            </a:r>
            <a:r>
              <a:rPr lang="zh-CN" altLang="en-US" dirty="0"/>
              <a:t>将数据进行升维，之后根据分类呵分割任务的不同选择不同的后续处理</a:t>
            </a:r>
            <a:endParaRPr lang="en-US" altLang="zh-CN" dirty="0"/>
          </a:p>
          <a:p>
            <a:r>
              <a:rPr lang="en-US" altLang="zh-CN" dirty="0" err="1"/>
              <a:t>Pointnet</a:t>
            </a:r>
            <a:r>
              <a:rPr lang="zh-CN" altLang="en-US" dirty="0"/>
              <a:t>把每个点从低维映射到高维，之后通过最大池化讲所有点结合到一起，所以本质上要么是对每个点进行操作，要么是对全局特征进行操作，忽视了点的局部特征，这种情况就很难对精细的特征进行学习，存在一定的局限性</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17.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image" Target="../media/image25.png"/></Relationships>
</file>

<file path=ppt/slides/_rels/slide22.xml.rels><?xml version="1.0" encoding="UTF-8" standalone="yes"?>
<Relationships xmlns="http://schemas.openxmlformats.org/package/2006/relationships"><Relationship Id="rId8" Type="http://schemas.openxmlformats.org/officeDocument/2006/relationships/notesSlide" Target="../notesSlides/notesSlide22.xml"/><Relationship Id="rId7"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6.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7.xml"/><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image" Target="../media/image32.png"/></Relationships>
</file>

<file path=ppt/slides/_rels/slide24.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42.png"/><Relationship Id="rId7" Type="http://schemas.openxmlformats.org/officeDocument/2006/relationships/image" Target="../media/image41.png"/><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 Id="rId3" Type="http://schemas.openxmlformats.org/officeDocument/2006/relationships/image" Target="../media/image37.png"/><Relationship Id="rId2" Type="http://schemas.openxmlformats.org/officeDocument/2006/relationships/image" Target="../media/image36.png"/><Relationship Id="rId10" Type="http://schemas.openxmlformats.org/officeDocument/2006/relationships/notesSlide" Target="../notesSlides/notesSlide24.xml"/><Relationship Id="rId1" Type="http://schemas.openxmlformats.org/officeDocument/2006/relationships/image" Target="../media/image35.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1.xml"/><Relationship Id="rId2" Type="http://schemas.openxmlformats.org/officeDocument/2006/relationships/image" Target="../media/image44.png"/><Relationship Id="rId1" Type="http://schemas.openxmlformats.org/officeDocument/2006/relationships/image" Target="../media/image43.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xml"/><Relationship Id="rId2" Type="http://schemas.openxmlformats.org/officeDocument/2006/relationships/image" Target="../media/image46.png"/><Relationship Id="rId1" Type="http://schemas.openxmlformats.org/officeDocument/2006/relationships/image" Target="../media/image4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72005" y="2379345"/>
            <a:ext cx="8047990" cy="1198880"/>
          </a:xfrm>
          <a:prstGeom prst="rect">
            <a:avLst/>
          </a:prstGeom>
          <a:noFill/>
        </p:spPr>
        <p:txBody>
          <a:bodyPr wrap="square" rtlCol="0" anchor="t">
            <a:spAutoFit/>
          </a:bodyPr>
          <a:lstStyle/>
          <a:p>
            <a:pPr algn="ctr"/>
            <a:r>
              <a:rPr lang="zh-CN" altLang="en-US" sz="3600" dirty="0">
                <a:latin typeface="Times New Roman" panose="02020603050405020304" charset="0"/>
                <a:cs typeface="Times New Roman" panose="02020603050405020304" charset="0"/>
              </a:rPr>
              <a:t> </a:t>
            </a:r>
            <a:r>
              <a:rPr lang="en-US" altLang="zh-CN" sz="3600" dirty="0">
                <a:latin typeface="Times New Roman" panose="02020603050405020304" charset="0"/>
                <a:cs typeface="Times New Roman" panose="02020603050405020304" charset="0"/>
              </a:rPr>
              <a:t>P</a:t>
            </a:r>
            <a:r>
              <a:rPr lang="zh-CN" altLang="en-US" sz="3600" dirty="0">
                <a:latin typeface="Times New Roman" panose="02020603050405020304" charset="0"/>
                <a:cs typeface="Times New Roman" panose="02020603050405020304" charset="0"/>
              </a:rPr>
              <a:t>oint </a:t>
            </a:r>
            <a:r>
              <a:rPr lang="en-US" altLang="zh-CN" sz="3600" dirty="0">
                <a:latin typeface="Times New Roman" panose="02020603050405020304" charset="0"/>
                <a:cs typeface="Times New Roman" panose="02020603050405020304" charset="0"/>
              </a:rPr>
              <a:t>C</a:t>
            </a:r>
            <a:r>
              <a:rPr lang="zh-CN" altLang="en-US" sz="3600" dirty="0">
                <a:latin typeface="Times New Roman" panose="02020603050405020304" charset="0"/>
                <a:cs typeface="Times New Roman" panose="02020603050405020304" charset="0"/>
              </a:rPr>
              <a:t>loud </a:t>
            </a:r>
            <a:r>
              <a:rPr lang="en-US" altLang="zh-CN" sz="3600" dirty="0">
                <a:latin typeface="Times New Roman" panose="02020603050405020304" charset="0"/>
                <a:cs typeface="Times New Roman" panose="02020603050405020304" charset="0"/>
              </a:rPr>
              <a:t>I</a:t>
            </a:r>
            <a:r>
              <a:rPr lang="zh-CN" altLang="en-US" sz="3600" dirty="0">
                <a:latin typeface="Times New Roman" panose="02020603050405020304" charset="0"/>
                <a:cs typeface="Times New Roman" panose="02020603050405020304" charset="0"/>
              </a:rPr>
              <a:t>nstances</a:t>
            </a:r>
            <a:r>
              <a:rPr lang="en-US" altLang="zh-CN" sz="3600" dirty="0">
                <a:latin typeface="Times New Roman" panose="02020603050405020304" charset="0"/>
                <a:cs typeface="Times New Roman" panose="02020603050405020304" charset="0"/>
              </a:rPr>
              <a:t> S</a:t>
            </a:r>
            <a:r>
              <a:rPr lang="zh-CN" altLang="en-US" sz="3600" dirty="0">
                <a:latin typeface="Times New Roman" panose="02020603050405020304" charset="0"/>
                <a:cs typeface="Times New Roman" panose="02020603050405020304" charset="0"/>
                <a:sym typeface="+mn-ea"/>
              </a:rPr>
              <a:t>egmentation</a:t>
            </a:r>
            <a:r>
              <a:rPr lang="zh-CN" altLang="en-US" sz="3600" dirty="0">
                <a:latin typeface="Times New Roman" panose="02020603050405020304" charset="0"/>
                <a:cs typeface="Times New Roman" panose="02020603050405020304" charset="0"/>
              </a:rPr>
              <a:t> of </a:t>
            </a:r>
            <a:r>
              <a:rPr lang="en-US" altLang="zh-CN" sz="3600" dirty="0">
                <a:latin typeface="Times New Roman" panose="02020603050405020304" charset="0"/>
                <a:cs typeface="Times New Roman" panose="02020603050405020304" charset="0"/>
              </a:rPr>
              <a:t>I</a:t>
            </a:r>
            <a:r>
              <a:rPr lang="zh-CN" altLang="en-US" sz="3600" dirty="0">
                <a:latin typeface="Times New Roman" panose="02020603050405020304" charset="0"/>
                <a:cs typeface="Times New Roman" panose="02020603050405020304" charset="0"/>
              </a:rPr>
              <a:t>ndoor </a:t>
            </a:r>
            <a:r>
              <a:rPr lang="en-US" altLang="zh-CN" sz="3600" dirty="0">
                <a:latin typeface="Times New Roman" panose="02020603050405020304" charset="0"/>
                <a:cs typeface="Times New Roman" panose="02020603050405020304" charset="0"/>
              </a:rPr>
              <a:t>S</a:t>
            </a:r>
            <a:r>
              <a:rPr lang="zh-CN" altLang="en-US" sz="3600" dirty="0">
                <a:latin typeface="Times New Roman" panose="02020603050405020304" charset="0"/>
                <a:cs typeface="Times New Roman" panose="02020603050405020304" charset="0"/>
              </a:rPr>
              <a:t>cenes</a:t>
            </a:r>
            <a:endParaRPr lang="zh-CN" altLang="en-US" sz="3600" dirty="0">
              <a:latin typeface="Times New Roman" panose="02020603050405020304" charset="0"/>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截屏2020-12-04 上午11.49.32"/>
          <p:cNvPicPr>
            <a:picLocks noChangeAspect="1"/>
          </p:cNvPicPr>
          <p:nvPr/>
        </p:nvPicPr>
        <p:blipFill>
          <a:blip r:embed="rId1"/>
          <a:stretch>
            <a:fillRect/>
          </a:stretch>
        </p:blipFill>
        <p:spPr>
          <a:xfrm>
            <a:off x="1066800" y="1314768"/>
            <a:ext cx="10058400" cy="4228465"/>
          </a:xfrm>
          <a:prstGeom prst="rect">
            <a:avLst/>
          </a:prstGeom>
        </p:spPr>
      </p:pic>
      <p:sp>
        <p:nvSpPr>
          <p:cNvPr id="3" name="文本框 2"/>
          <p:cNvSpPr txBox="1"/>
          <p:nvPr/>
        </p:nvSpPr>
        <p:spPr>
          <a:xfrm>
            <a:off x="1913206" y="801858"/>
            <a:ext cx="1448972" cy="400110"/>
          </a:xfrm>
          <a:prstGeom prst="rect">
            <a:avLst/>
          </a:prstGeom>
          <a:noFill/>
        </p:spPr>
        <p:txBody>
          <a:bodyPr wrap="square" rtlCol="0">
            <a:spAutoFit/>
          </a:bodyPr>
          <a:lstStyle/>
          <a:p>
            <a:r>
              <a:rPr lang="en-US" altLang="zh-CN" sz="2000" dirty="0" err="1">
                <a:latin typeface="Times New Roman" panose="02020603050405020304" charset="0"/>
                <a:cs typeface="Times New Roman" panose="02020603050405020304" charset="0"/>
              </a:rPr>
              <a:t>PointNet</a:t>
            </a:r>
            <a:r>
              <a:rPr lang="en-US" altLang="zh-CN" sz="2000" dirty="0">
                <a:latin typeface="Times New Roman" panose="02020603050405020304" charset="0"/>
                <a:cs typeface="Times New Roman" panose="02020603050405020304" charset="0"/>
              </a:rPr>
              <a:t>++</a:t>
            </a:r>
            <a:endParaRPr lang="zh-CN" altLang="en-US" sz="2000" dirty="0">
              <a:latin typeface="Times New Roman" panose="02020603050405020304" charset="0"/>
              <a:cs typeface="Times New Roman" panose="02020603050405020304" charset="0"/>
            </a:endParaRPr>
          </a:p>
        </p:txBody>
      </p:sp>
      <p:pic>
        <p:nvPicPr>
          <p:cNvPr id="4" name="图片 3" descr="截屏2020-12-04 上午11.48.09"/>
          <p:cNvPicPr>
            <a:picLocks noChangeAspect="1"/>
          </p:cNvPicPr>
          <p:nvPr/>
        </p:nvPicPr>
        <p:blipFill rotWithShape="1">
          <a:blip r:embed="rId2"/>
          <a:srcRect l="51352" t="49408"/>
          <a:stretch>
            <a:fillRect/>
          </a:stretch>
        </p:blipFill>
        <p:spPr>
          <a:xfrm>
            <a:off x="6330462" y="4192172"/>
            <a:ext cx="4893212" cy="193430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003425" y="2439035"/>
            <a:ext cx="8185785" cy="3138805"/>
          </a:xfrm>
          <a:prstGeom prst="rect">
            <a:avLst/>
          </a:prstGeom>
        </p:spPr>
      </p:pic>
      <p:pic>
        <p:nvPicPr>
          <p:cNvPr id="3" name="图片 2"/>
          <p:cNvPicPr>
            <a:picLocks noChangeAspect="1"/>
          </p:cNvPicPr>
          <p:nvPr/>
        </p:nvPicPr>
        <p:blipFill>
          <a:blip r:embed="rId2"/>
          <a:stretch>
            <a:fillRect/>
          </a:stretch>
        </p:blipFill>
        <p:spPr>
          <a:xfrm>
            <a:off x="3970020" y="1458595"/>
            <a:ext cx="4251325" cy="48069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52730" y="1420495"/>
            <a:ext cx="11685905" cy="2218690"/>
          </a:xfrm>
          <a:prstGeom prst="rect">
            <a:avLst/>
          </a:prstGeom>
        </p:spPr>
      </p:pic>
      <p:pic>
        <p:nvPicPr>
          <p:cNvPr id="3" name="图片 2"/>
          <p:cNvPicPr>
            <a:picLocks noChangeAspect="1"/>
          </p:cNvPicPr>
          <p:nvPr/>
        </p:nvPicPr>
        <p:blipFill>
          <a:blip r:embed="rId2"/>
          <a:srcRect r="2486" b="15594"/>
          <a:stretch>
            <a:fillRect/>
          </a:stretch>
        </p:blipFill>
        <p:spPr>
          <a:xfrm>
            <a:off x="4252595" y="4503420"/>
            <a:ext cx="3686175" cy="3746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734945" y="1486847"/>
            <a:ext cx="6722110" cy="2407285"/>
          </a:xfrm>
          <a:prstGeom prst="rect">
            <a:avLst/>
          </a:prstGeom>
        </p:spPr>
      </p:pic>
      <p:pic>
        <p:nvPicPr>
          <p:cNvPr id="4" name="图片 3"/>
          <p:cNvPicPr>
            <a:picLocks noChangeAspect="1"/>
          </p:cNvPicPr>
          <p:nvPr/>
        </p:nvPicPr>
        <p:blipFill>
          <a:blip r:embed="rId2"/>
          <a:srcRect r="1581" b="6009"/>
          <a:stretch>
            <a:fillRect/>
          </a:stretch>
        </p:blipFill>
        <p:spPr>
          <a:xfrm>
            <a:off x="4369435" y="4670425"/>
            <a:ext cx="3399155" cy="4171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498725" y="577850"/>
            <a:ext cx="7193915" cy="553212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627380" y="1542415"/>
            <a:ext cx="10937240" cy="1151890"/>
          </a:xfrm>
          <a:prstGeom prst="rect">
            <a:avLst/>
          </a:prstGeom>
        </p:spPr>
      </p:pic>
      <p:pic>
        <p:nvPicPr>
          <p:cNvPr id="3" name="图片 2"/>
          <p:cNvPicPr>
            <a:picLocks noChangeAspect="1"/>
          </p:cNvPicPr>
          <p:nvPr/>
        </p:nvPicPr>
        <p:blipFill>
          <a:blip r:embed="rId2"/>
          <a:stretch>
            <a:fillRect/>
          </a:stretch>
        </p:blipFill>
        <p:spPr>
          <a:xfrm>
            <a:off x="779780" y="3297555"/>
            <a:ext cx="10632440" cy="157416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3795293" y="1400645"/>
            <a:ext cx="1672692" cy="3485224"/>
          </a:xfrm>
          <a:prstGeom prst="rect">
            <a:avLst/>
          </a:prstGeom>
        </p:spPr>
      </p:pic>
      <p:pic>
        <p:nvPicPr>
          <p:cNvPr id="4" name="图片 3"/>
          <p:cNvPicPr>
            <a:picLocks noChangeAspect="1"/>
          </p:cNvPicPr>
          <p:nvPr/>
        </p:nvPicPr>
        <p:blipFill>
          <a:blip r:embed="rId2"/>
          <a:stretch>
            <a:fillRect/>
          </a:stretch>
        </p:blipFill>
        <p:spPr>
          <a:xfrm>
            <a:off x="7361630" y="1401279"/>
            <a:ext cx="1546296" cy="34852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2059305" y="1898015"/>
            <a:ext cx="8074025" cy="306197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362200" y="1102995"/>
            <a:ext cx="7467600" cy="484251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950720" y="906780"/>
            <a:ext cx="8290560" cy="50444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941955" y="1255395"/>
            <a:ext cx="6308090" cy="453009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1989805" y="1451009"/>
            <a:ext cx="8211119" cy="3753354"/>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787525" y="1917065"/>
            <a:ext cx="8616315" cy="285242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595755" y="4663440"/>
            <a:ext cx="5196840" cy="472440"/>
          </a:xfrm>
          <a:prstGeom prst="rect">
            <a:avLst/>
          </a:prstGeom>
        </p:spPr>
      </p:pic>
      <p:pic>
        <p:nvPicPr>
          <p:cNvPr id="3" name="图片 2"/>
          <p:cNvPicPr>
            <a:picLocks noChangeAspect="1"/>
          </p:cNvPicPr>
          <p:nvPr/>
        </p:nvPicPr>
        <p:blipFill>
          <a:blip r:embed="rId2"/>
          <a:stretch>
            <a:fillRect/>
          </a:stretch>
        </p:blipFill>
        <p:spPr>
          <a:xfrm>
            <a:off x="1866900" y="965835"/>
            <a:ext cx="3886200" cy="784860"/>
          </a:xfrm>
          <a:prstGeom prst="rect">
            <a:avLst/>
          </a:prstGeom>
        </p:spPr>
      </p:pic>
      <p:pic>
        <p:nvPicPr>
          <p:cNvPr id="4" name="图片 3"/>
          <p:cNvPicPr>
            <a:picLocks noChangeAspect="1"/>
          </p:cNvPicPr>
          <p:nvPr/>
        </p:nvPicPr>
        <p:blipFill>
          <a:blip r:embed="rId3"/>
          <a:stretch>
            <a:fillRect/>
          </a:stretch>
        </p:blipFill>
        <p:spPr>
          <a:xfrm>
            <a:off x="1756410" y="1750695"/>
            <a:ext cx="2217420" cy="845820"/>
          </a:xfrm>
          <a:prstGeom prst="rect">
            <a:avLst/>
          </a:prstGeom>
        </p:spPr>
      </p:pic>
      <p:pic>
        <p:nvPicPr>
          <p:cNvPr id="5" name="图片 4"/>
          <p:cNvPicPr>
            <a:picLocks noChangeAspect="1"/>
          </p:cNvPicPr>
          <p:nvPr/>
        </p:nvPicPr>
        <p:blipFill>
          <a:blip r:embed="rId4"/>
          <a:stretch>
            <a:fillRect/>
          </a:stretch>
        </p:blipFill>
        <p:spPr>
          <a:xfrm>
            <a:off x="1756410" y="2747010"/>
            <a:ext cx="3474720" cy="739140"/>
          </a:xfrm>
          <a:prstGeom prst="rect">
            <a:avLst/>
          </a:prstGeom>
        </p:spPr>
      </p:pic>
      <p:pic>
        <p:nvPicPr>
          <p:cNvPr id="6" name="图片 5"/>
          <p:cNvPicPr>
            <a:picLocks noChangeAspect="1"/>
          </p:cNvPicPr>
          <p:nvPr/>
        </p:nvPicPr>
        <p:blipFill>
          <a:blip r:embed="rId5"/>
          <a:stretch>
            <a:fillRect/>
          </a:stretch>
        </p:blipFill>
        <p:spPr>
          <a:xfrm>
            <a:off x="1756410" y="3636645"/>
            <a:ext cx="3695700" cy="876300"/>
          </a:xfrm>
          <a:prstGeom prst="rect">
            <a:avLst/>
          </a:prstGeom>
        </p:spPr>
      </p:pic>
      <mc:AlternateContent xmlns:mc="http://schemas.openxmlformats.org/markup-compatibility/2006">
        <mc:Choice xmlns:a14="http://schemas.microsoft.com/office/drawing/2010/main" Requires="a14">
          <p:sp>
            <p:nvSpPr>
              <p:cNvPr id="7" name="文本框 6"/>
              <p:cNvSpPr txBox="1"/>
              <p:nvPr/>
            </p:nvSpPr>
            <p:spPr>
              <a:xfrm>
                <a:off x="6663873" y="965835"/>
                <a:ext cx="3886200" cy="884281"/>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m:rPr>
                              <m:sty m:val="p"/>
                            </m:rPr>
                            <a:rPr lang="en-US" altLang="zh-CN" i="1">
                              <a:latin typeface="Cambria Math" panose="02040503050406030204" pitchFamily="18" charset="0"/>
                            </a:rPr>
                            <m:t>Q</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𝑓</m:t>
                          </m:r>
                        </m:sub>
                      </m:sSub>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𝑄</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 </m:t>
                                  </m:r>
                                </m:sub>
                              </m:sSub>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acc>
                                    <m:accPr>
                                      <m:ctrlPr>
                                        <a:rPr lang="en-US" altLang="zh-CN" b="0" i="1" smtClean="0">
                                          <a:latin typeface="Cambria Math" panose="02040503050406030204" pitchFamily="18" charset="0"/>
                                        </a:rPr>
                                      </m:ctrlPr>
                                    </m:accPr>
                                    <m:e>
                                      <m:r>
                                        <a:rPr lang="en-US" altLang="zh-CN" b="0" i="1" smtClean="0">
                                          <a:latin typeface="Cambria Math" panose="02040503050406030204" pitchFamily="18" charset="0"/>
                                        </a:rPr>
                                        <m:t>𝐺</m:t>
                                      </m:r>
                                    </m:e>
                                  </m:acc>
                                </m:e>
                                <m:sub>
                                  <m:r>
                                    <a:rPr lang="en-US" altLang="zh-CN" b="0" i="1" smtClean="0">
                                      <a:latin typeface="Cambria Math" panose="02040503050406030204" pitchFamily="18" charset="0"/>
                                    </a:rPr>
                                    <m:t>𝑡</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sub>
                              </m:sSub>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𝑃</m:t>
                                      </m:r>
                                    </m:e>
                                    <m:sub>
                                      <m:r>
                                        <a:rPr lang="en-US" altLang="zh-CN" b="0" i="1" smtClean="0">
                                          <a:latin typeface="Cambria Math" panose="02040503050406030204" pitchFamily="18" charset="0"/>
                                        </a:rPr>
                                        <m:t>𝑖</m:t>
                                      </m:r>
                                    </m:sub>
                                  </m:sSub>
                                </m:e>
                                <m:e>
                                  <m:sSub>
                                    <m:sSubPr>
                                      <m:ctrlPr>
                                        <a:rPr lang="en-US" altLang="zh-CN" i="1" smtClean="0">
                                          <a:latin typeface="Cambria Math" panose="02040503050406030204" pitchFamily="18" charset="0"/>
                                        </a:rPr>
                                      </m:ctrlPr>
                                    </m:sSubPr>
                                    <m:e>
                                      <m:acc>
                                        <m:accPr>
                                          <m:ctrlPr>
                                            <a:rPr lang="en-US" altLang="zh-CN" i="1" smtClean="0">
                                              <a:latin typeface="Cambria Math" panose="02040503050406030204" pitchFamily="18" charset="0"/>
                                            </a:rPr>
                                          </m:ctrlPr>
                                        </m:accPr>
                                        <m:e>
                                          <m:r>
                                            <a:rPr lang="en-US" altLang="zh-CN" b="0" i="1" smtClean="0">
                                              <a:latin typeface="Cambria Math" panose="02040503050406030204" pitchFamily="18" charset="0"/>
                                            </a:rPr>
                                            <m:t>𝐶</m:t>
                                          </m:r>
                                        </m:e>
                                      </m:acc>
                                    </m:e>
                                    <m:sub>
                                      <m:r>
                                        <a:rPr lang="en-US" altLang="zh-CN" b="0" i="1" smtClean="0">
                                          <a:latin typeface="Cambria Math" panose="02040503050406030204" pitchFamily="18" charset="0"/>
                                        </a:rPr>
                                        <m:t>𝑡</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𝑖</m:t>
                                          </m:r>
                                        </m:e>
                                      </m:d>
                                    </m:sub>
                                  </m:sSub>
                                </m:e>
                              </m:d>
                              <m:r>
                                <a:rPr lang="en-US" altLang="zh-CN" b="0" i="1" smtClean="0">
                                  <a:latin typeface="Cambria Math" panose="02040503050406030204" pitchFamily="18" charset="0"/>
                                </a:rPr>
                                <m:t>&gt;</m:t>
                              </m:r>
                              <m:sSub>
                                <m:sSubPr>
                                  <m:ctrlPr>
                                    <a:rPr lang="en-US" altLang="zh-CN" b="0" i="1" smtClean="0">
                                      <a:latin typeface="Cambria Math" panose="02040503050406030204" pitchFamily="18" charset="0"/>
                                    </a:rPr>
                                  </m:ctrlPr>
                                </m:sSubPr>
                                <m:e>
                                  <m:r>
                                    <a:rPr lang="zh-CN" altLang="en-US" b="0" i="1" smtClean="0">
                                      <a:latin typeface="Cambria Math" panose="02040503050406030204" pitchFamily="18" charset="0"/>
                                    </a:rPr>
                                    <m:t>𝜎</m:t>
                                  </m:r>
                                </m:e>
                                <m:sub>
                                  <m:r>
                                    <a:rPr lang="en-US" altLang="zh-CN" b="0" i="1" smtClean="0">
                                      <a:latin typeface="Cambria Math" panose="02040503050406030204" pitchFamily="18" charset="0"/>
                                    </a:rPr>
                                    <m:t>𝐺</m:t>
                                  </m:r>
                                </m:sub>
                              </m:sSub>
                              <m:r>
                                <a:rPr lang="en-US" altLang="zh-CN" b="0" i="1" smtClean="0">
                                  <a:latin typeface="Cambria Math" panose="02040503050406030204" pitchFamily="18" charset="0"/>
                                </a:rPr>
                                <m:t> </m:t>
                              </m:r>
                            </m:e>
                            <m:e>
                              <m:r>
                                <a:rPr lang="en-US" altLang="zh-CN" b="0" i="1" smtClean="0">
                                  <a:latin typeface="Cambria Math" panose="02040503050406030204" pitchFamily="18" charset="0"/>
                                </a:rPr>
                                <m:t>1</m:t>
                              </m:r>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𝑄</m:t>
                                  </m:r>
                                </m:e>
                                <m:sub>
                                  <m:r>
                                    <a:rPr lang="en-US" altLang="zh-CN" i="1">
                                      <a:latin typeface="Cambria Math" panose="02040503050406030204" pitchFamily="18" charset="0"/>
                                    </a:rPr>
                                    <m:t>𝑖</m:t>
                                  </m:r>
                                </m:sub>
                              </m:sSub>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acc>
                                    <m:accPr>
                                      <m:ctrlPr>
                                        <a:rPr lang="en-US" altLang="zh-CN" i="1">
                                          <a:latin typeface="Cambria Math" panose="02040503050406030204" pitchFamily="18" charset="0"/>
                                        </a:rPr>
                                      </m:ctrlPr>
                                    </m:accPr>
                                    <m:e>
                                      <m:r>
                                        <a:rPr lang="en-US" altLang="zh-CN" i="1">
                                          <a:latin typeface="Cambria Math" panose="02040503050406030204" pitchFamily="18" charset="0"/>
                                        </a:rPr>
                                        <m:t>𝐺</m:t>
                                      </m:r>
                                    </m:e>
                                  </m:acc>
                                </m:e>
                                <m:sub>
                                  <m:r>
                                    <a:rPr lang="en-US" altLang="zh-CN" i="1">
                                      <a:latin typeface="Cambria Math" panose="02040503050406030204" pitchFamily="18" charset="0"/>
                                    </a:rPr>
                                    <m:t>𝑡</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sub>
                              </m:sSub>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𝑃</m:t>
                                      </m:r>
                                    </m:e>
                                    <m:sub>
                                      <m:r>
                                        <a:rPr lang="en-US" altLang="zh-CN" i="1">
                                          <a:latin typeface="Cambria Math" panose="02040503050406030204" pitchFamily="18" charset="0"/>
                                        </a:rPr>
                                        <m:t>𝑖</m:t>
                                      </m:r>
                                    </m:sub>
                                  </m:sSub>
                                </m:e>
                                <m:e>
                                  <m:sSub>
                                    <m:sSubPr>
                                      <m:ctrlPr>
                                        <a:rPr lang="en-US" altLang="zh-CN" i="1">
                                          <a:latin typeface="Cambria Math" panose="02040503050406030204" pitchFamily="18" charset="0"/>
                                        </a:rPr>
                                      </m:ctrlPr>
                                    </m:sSubPr>
                                    <m:e>
                                      <m:acc>
                                        <m:accPr>
                                          <m:ctrlPr>
                                            <a:rPr lang="en-US" altLang="zh-CN" i="1">
                                              <a:latin typeface="Cambria Math" panose="02040503050406030204" pitchFamily="18" charset="0"/>
                                            </a:rPr>
                                          </m:ctrlPr>
                                        </m:accPr>
                                        <m:e>
                                          <m:r>
                                            <a:rPr lang="en-US" altLang="zh-CN" i="1">
                                              <a:latin typeface="Cambria Math" panose="02040503050406030204" pitchFamily="18" charset="0"/>
                                            </a:rPr>
                                            <m:t>𝐶</m:t>
                                          </m:r>
                                        </m:e>
                                      </m:acc>
                                    </m:e>
                                    <m:sub>
                                      <m:r>
                                        <a:rPr lang="en-US" altLang="zh-CN" i="1">
                                          <a:latin typeface="Cambria Math" panose="02040503050406030204" pitchFamily="18" charset="0"/>
                                        </a:rPr>
                                        <m:t>𝑡</m:t>
                                      </m:r>
                                      <m:d>
                                        <m:dPr>
                                          <m:ctrlPr>
                                            <a:rPr lang="en-US" altLang="zh-CN" i="1">
                                              <a:latin typeface="Cambria Math" panose="02040503050406030204" pitchFamily="18" charset="0"/>
                                            </a:rPr>
                                          </m:ctrlPr>
                                        </m:dPr>
                                        <m:e>
                                          <m:r>
                                            <a:rPr lang="en-US" altLang="zh-CN" i="1">
                                              <a:latin typeface="Cambria Math" panose="02040503050406030204" pitchFamily="18" charset="0"/>
                                            </a:rPr>
                                            <m:t>𝑖</m:t>
                                          </m:r>
                                        </m:e>
                                      </m:d>
                                    </m:sub>
                                  </m:sSub>
                                </m:e>
                              </m:d>
                              <m:r>
                                <a:rPr lang="en-US" altLang="zh-CN"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zh-CN" altLang="en-US" i="1">
                                      <a:latin typeface="Cambria Math" panose="02040503050406030204" pitchFamily="18" charset="0"/>
                                    </a:rPr>
                                    <m:t>𝜎</m:t>
                                  </m:r>
                                </m:e>
                                <m:sub>
                                  <m:r>
                                    <a:rPr lang="en-US" altLang="zh-CN" i="1">
                                      <a:latin typeface="Cambria Math" panose="02040503050406030204" pitchFamily="18" charset="0"/>
                                    </a:rPr>
                                    <m:t>𝐺</m:t>
                                  </m:r>
                                </m:sub>
                              </m:sSub>
                            </m:e>
                          </m:eqArr>
                        </m:e>
                      </m:d>
                    </m:oMath>
                  </m:oMathPara>
                </a14:m>
                <a:endParaRPr lang="zh-CN" altLang="en-US" dirty="0"/>
              </a:p>
            </p:txBody>
          </p:sp>
        </mc:Choice>
        <mc:Fallback>
          <p:sp>
            <p:nvSpPr>
              <p:cNvPr id="7" name="文本框 6"/>
              <p:cNvSpPr txBox="1">
                <a:spLocks noRot="1" noChangeAspect="1" noMove="1" noResize="1" noEditPoints="1" noAdjustHandles="1" noChangeArrowheads="1" noChangeShapeType="1" noTextEdit="1"/>
              </p:cNvSpPr>
              <p:nvPr/>
            </p:nvSpPr>
            <p:spPr>
              <a:xfrm>
                <a:off x="6663873" y="965835"/>
                <a:ext cx="3886200" cy="884281"/>
              </a:xfrm>
              <a:prstGeom prst="rect">
                <a:avLst/>
              </a:prstGeom>
              <a:blipFill rotWithShape="1">
                <a:blip r:embed="rId6"/>
                <a:stretch>
                  <a:fillRect l="-5" r="5" b="41"/>
                </a:stretch>
              </a:blipFill>
            </p:spPr>
            <p:txBody>
              <a:bodyPr/>
              <a:lstStyle/>
              <a:p>
                <a:r>
                  <a:rPr lang="zh-CN" altLang="en-US">
                    <a:noFill/>
                  </a:rPr>
                  <a:t> </a:t>
                </a:r>
              </a:p>
            </p:txBody>
          </p:sp>
        </mc:Fallback>
      </mc:AlternateContent>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l="36996"/>
          <a:stretch>
            <a:fillRect/>
          </a:stretch>
        </p:blipFill>
        <p:spPr>
          <a:xfrm>
            <a:off x="5627077" y="1475554"/>
            <a:ext cx="3119799" cy="2252412"/>
          </a:xfrm>
          <a:prstGeom prst="rect">
            <a:avLst/>
          </a:prstGeom>
        </p:spPr>
      </p:pic>
      <p:pic>
        <p:nvPicPr>
          <p:cNvPr id="3" name="图片 2"/>
          <p:cNvPicPr>
            <a:picLocks noChangeAspect="1"/>
          </p:cNvPicPr>
          <p:nvPr/>
        </p:nvPicPr>
        <p:blipFill>
          <a:blip r:embed="rId2"/>
          <a:stretch>
            <a:fillRect/>
          </a:stretch>
        </p:blipFill>
        <p:spPr>
          <a:xfrm>
            <a:off x="1332231" y="3545497"/>
            <a:ext cx="2888230" cy="2568163"/>
          </a:xfrm>
          <a:prstGeom prst="rect">
            <a:avLst/>
          </a:prstGeom>
        </p:spPr>
      </p:pic>
      <p:pic>
        <p:nvPicPr>
          <p:cNvPr id="4" name="图片 3"/>
          <p:cNvPicPr>
            <a:picLocks noChangeAspect="1"/>
          </p:cNvPicPr>
          <p:nvPr/>
        </p:nvPicPr>
        <p:blipFill>
          <a:blip r:embed="rId3"/>
          <a:stretch>
            <a:fillRect/>
          </a:stretch>
        </p:blipFill>
        <p:spPr>
          <a:xfrm>
            <a:off x="6096000" y="4490829"/>
            <a:ext cx="3215919" cy="891617"/>
          </a:xfrm>
          <a:prstGeom prst="rect">
            <a:avLst/>
          </a:prstGeom>
        </p:spPr>
      </p:pic>
      <p:sp>
        <p:nvSpPr>
          <p:cNvPr id="5" name="文本框 4"/>
          <p:cNvSpPr txBox="1"/>
          <p:nvPr/>
        </p:nvSpPr>
        <p:spPr>
          <a:xfrm>
            <a:off x="1332231" y="803988"/>
            <a:ext cx="1036216" cy="461665"/>
          </a:xfrm>
          <a:prstGeom prst="rect">
            <a:avLst/>
          </a:prstGeom>
          <a:noFill/>
        </p:spPr>
        <p:txBody>
          <a:bodyPr wrap="square" rtlCol="0">
            <a:spAutoFit/>
          </a:bodyPr>
          <a:lstStyle/>
          <a:p>
            <a:r>
              <a:rPr lang="en-US" altLang="zh-CN" sz="2400" dirty="0">
                <a:latin typeface="Times New Roman" panose="02020603050405020304" charset="0"/>
                <a:cs typeface="Times New Roman" panose="02020603050405020304" charset="0"/>
              </a:rPr>
              <a:t>GIOU</a:t>
            </a:r>
            <a:endParaRPr lang="en-US" altLang="zh-CN" sz="2400" dirty="0">
              <a:latin typeface="Times New Roman" panose="02020603050405020304" charset="0"/>
              <a:cs typeface="Times New Roman" panose="02020603050405020304" charset="0"/>
            </a:endParaRPr>
          </a:p>
        </p:txBody>
      </p:sp>
      <p:sp>
        <p:nvSpPr>
          <p:cNvPr id="6" name="矩形 5"/>
          <p:cNvSpPr/>
          <p:nvPr/>
        </p:nvSpPr>
        <p:spPr>
          <a:xfrm>
            <a:off x="2067951" y="1758462"/>
            <a:ext cx="654725" cy="129422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3017956" y="1758462"/>
            <a:ext cx="654725" cy="1294226"/>
          </a:xfrm>
          <a:prstGeom prst="rect">
            <a:avLst/>
          </a:prstGeom>
          <a:solidFill>
            <a:schemeClr val="bg1"/>
          </a:solidFill>
          <a:ln w="190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332230" y="1439545"/>
            <a:ext cx="3185795" cy="612775"/>
          </a:xfrm>
          <a:prstGeom prst="rect">
            <a:avLst/>
          </a:prstGeom>
        </p:spPr>
      </p:pic>
      <p:pic>
        <p:nvPicPr>
          <p:cNvPr id="3" name="图片 2"/>
          <p:cNvPicPr>
            <a:picLocks noChangeAspect="1"/>
          </p:cNvPicPr>
          <p:nvPr/>
        </p:nvPicPr>
        <p:blipFill>
          <a:blip r:embed="rId2"/>
          <a:stretch>
            <a:fillRect/>
          </a:stretch>
        </p:blipFill>
        <p:spPr>
          <a:xfrm>
            <a:off x="4955540" y="1383030"/>
            <a:ext cx="2360930" cy="725805"/>
          </a:xfrm>
          <a:prstGeom prst="rect">
            <a:avLst/>
          </a:prstGeom>
        </p:spPr>
      </p:pic>
      <p:pic>
        <p:nvPicPr>
          <p:cNvPr id="4" name="图片 3"/>
          <p:cNvPicPr>
            <a:picLocks noChangeAspect="1"/>
          </p:cNvPicPr>
          <p:nvPr/>
        </p:nvPicPr>
        <p:blipFill>
          <a:blip r:embed="rId3"/>
          <a:stretch>
            <a:fillRect/>
          </a:stretch>
        </p:blipFill>
        <p:spPr>
          <a:xfrm>
            <a:off x="1273175" y="2451100"/>
            <a:ext cx="2139950" cy="513715"/>
          </a:xfrm>
          <a:prstGeom prst="rect">
            <a:avLst/>
          </a:prstGeom>
        </p:spPr>
      </p:pic>
      <p:pic>
        <p:nvPicPr>
          <p:cNvPr id="5" name="图片 4"/>
          <p:cNvPicPr>
            <a:picLocks noChangeAspect="1"/>
          </p:cNvPicPr>
          <p:nvPr/>
        </p:nvPicPr>
        <p:blipFill>
          <a:blip r:embed="rId4"/>
          <a:srcRect r="3223" b="6019"/>
          <a:stretch>
            <a:fillRect/>
          </a:stretch>
        </p:blipFill>
        <p:spPr>
          <a:xfrm>
            <a:off x="1255395" y="3557905"/>
            <a:ext cx="2804795" cy="382905"/>
          </a:xfrm>
          <a:prstGeom prst="rect">
            <a:avLst/>
          </a:prstGeom>
        </p:spPr>
      </p:pic>
      <p:pic>
        <p:nvPicPr>
          <p:cNvPr id="6" name="图片 5"/>
          <p:cNvPicPr>
            <a:picLocks noChangeAspect="1"/>
          </p:cNvPicPr>
          <p:nvPr/>
        </p:nvPicPr>
        <p:blipFill>
          <a:blip r:embed="rId5"/>
          <a:srcRect r="1303" b="-11434"/>
          <a:stretch>
            <a:fillRect/>
          </a:stretch>
        </p:blipFill>
        <p:spPr>
          <a:xfrm>
            <a:off x="1186815" y="4418330"/>
            <a:ext cx="3102610" cy="548005"/>
          </a:xfrm>
          <a:prstGeom prst="rect">
            <a:avLst/>
          </a:prstGeom>
        </p:spPr>
      </p:pic>
      <p:sp>
        <p:nvSpPr>
          <p:cNvPr id="7" name="文本框 6"/>
          <p:cNvSpPr txBox="1"/>
          <p:nvPr/>
        </p:nvSpPr>
        <p:spPr>
          <a:xfrm>
            <a:off x="1332230" y="833120"/>
            <a:ext cx="1787525" cy="460375"/>
          </a:xfrm>
          <a:prstGeom prst="rect">
            <a:avLst/>
          </a:prstGeom>
          <a:noFill/>
        </p:spPr>
        <p:txBody>
          <a:bodyPr wrap="square" rtlCol="0">
            <a:spAutoFit/>
          </a:bodyPr>
          <a:lstStyle/>
          <a:p>
            <a:r>
              <a:rPr lang="en-US" altLang="zh-CN" sz="2400" dirty="0">
                <a:latin typeface="Times New Roman" panose="02020603050405020304" charset="0"/>
                <a:cs typeface="Times New Roman" panose="02020603050405020304" charset="0"/>
              </a:rPr>
              <a:t>Focal loss</a:t>
            </a:r>
            <a:endParaRPr lang="en-US" altLang="zh-CN" sz="2400" dirty="0">
              <a:latin typeface="Times New Roman" panose="02020603050405020304" charset="0"/>
              <a:cs typeface="Times New Roman" panose="02020603050405020304" charset="0"/>
            </a:endParaRPr>
          </a:p>
        </p:txBody>
      </p:sp>
      <p:pic>
        <p:nvPicPr>
          <p:cNvPr id="8" name="图片 7"/>
          <p:cNvPicPr>
            <a:picLocks noChangeAspect="1"/>
          </p:cNvPicPr>
          <p:nvPr/>
        </p:nvPicPr>
        <p:blipFill>
          <a:blip r:embed="rId6"/>
          <a:stretch>
            <a:fillRect/>
          </a:stretch>
        </p:blipFill>
        <p:spPr>
          <a:xfrm>
            <a:off x="8131810" y="1492885"/>
            <a:ext cx="3118485" cy="329565"/>
          </a:xfrm>
          <a:prstGeom prst="rect">
            <a:avLst/>
          </a:prstGeom>
        </p:spPr>
      </p:pic>
      <p:cxnSp>
        <p:nvCxnSpPr>
          <p:cNvPr id="9" name="直接箭头连接符 8"/>
          <p:cNvCxnSpPr/>
          <p:nvPr/>
        </p:nvCxnSpPr>
        <p:spPr>
          <a:xfrm>
            <a:off x="7468870" y="1652905"/>
            <a:ext cx="527685" cy="254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10" name="图片 9"/>
          <p:cNvPicPr>
            <a:picLocks noChangeAspect="1"/>
          </p:cNvPicPr>
          <p:nvPr/>
        </p:nvPicPr>
        <p:blipFill>
          <a:blip r:embed="rId7"/>
          <a:stretch>
            <a:fillRect/>
          </a:stretch>
        </p:blipFill>
        <p:spPr>
          <a:xfrm>
            <a:off x="6316980" y="2343150"/>
            <a:ext cx="4749165" cy="2623185"/>
          </a:xfrm>
          <a:prstGeom prst="rect">
            <a:avLst/>
          </a:prstGeom>
        </p:spPr>
      </p:pic>
      <mc:AlternateContent xmlns:mc="http://schemas.openxmlformats.org/markup-compatibility/2006">
        <mc:Choice xmlns:a14="http://schemas.microsoft.com/office/drawing/2010/main" Requires="a14">
          <p:sp>
            <p:nvSpPr>
              <p:cNvPr id="11" name="文本框 10"/>
              <p:cNvSpPr txBox="1"/>
              <p:nvPr/>
            </p:nvSpPr>
            <p:spPr>
              <a:xfrm>
                <a:off x="3960431" y="2436749"/>
                <a:ext cx="2115185" cy="602615"/>
              </a:xfrm>
              <a:prstGeom prst="rect">
                <a:avLst/>
              </a:prstGeom>
              <a:noFill/>
            </p:spPr>
            <p:txBody>
              <a:bodyPr wrap="none" rtlCol="0" anchor="t">
                <a:spAutoFit/>
              </a:bodyPr>
              <a:lstStyle/>
              <a:p>
                <a:pPr algn="l"/>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cs typeface="Cambria Math" panose="02040503050406030204" pitchFamily="18" charset="0"/>
                            </a:rPr>
                          </m:ctrlPr>
                        </m:sSubPr>
                        <m:e>
                          <m:r>
                            <a:rPr lang="en-US" altLang="zh-CN" i="1">
                              <a:latin typeface="Cambria Math" panose="02040503050406030204" pitchFamily="18" charset="0"/>
                              <a:cs typeface="Cambria Math" panose="02040503050406030204" pitchFamily="18" charset="0"/>
                            </a:rPr>
                            <m:t>𝛼</m:t>
                          </m:r>
                        </m:e>
                        <m:sub>
                          <m:r>
                            <a:rPr lang="en-US" altLang="zh-CN" i="1">
                              <a:latin typeface="Cambria Math" panose="02040503050406030204" pitchFamily="18" charset="0"/>
                              <a:cs typeface="Cambria Math" panose="02040503050406030204" pitchFamily="18" charset="0"/>
                            </a:rPr>
                            <m:t>𝑡</m:t>
                          </m:r>
                        </m:sub>
                      </m:sSub>
                      <m:r>
                        <a:rPr lang="en-US" altLang="zh-CN" i="1">
                          <a:latin typeface="Cambria Math" panose="02040503050406030204" pitchFamily="18" charset="0"/>
                          <a:cs typeface="Cambria Math" panose="02040503050406030204" pitchFamily="18" charset="0"/>
                        </a:rPr>
                        <m:t>=</m:t>
                      </m:r>
                      <m:d>
                        <m:dPr>
                          <m:begChr m:val="{"/>
                          <m:endChr m:val=""/>
                          <m:ctrlPr>
                            <a:rPr lang="en-US" altLang="zh-CN" i="1">
                              <a:latin typeface="Cambria Math" panose="02040503050406030204" pitchFamily="18" charset="0"/>
                              <a:cs typeface="Cambria Math" panose="02040503050406030204" pitchFamily="18" charset="0"/>
                            </a:rPr>
                          </m:ctrlPr>
                        </m:dPr>
                        <m:e>
                          <m:eqArr>
                            <m:eqArrPr>
                              <m:ctrlPr>
                                <a:rPr lang="en-US" altLang="zh-CN" i="1">
                                  <a:latin typeface="Cambria Math" panose="02040503050406030204" pitchFamily="18" charset="0"/>
                                  <a:cs typeface="Cambria Math" panose="02040503050406030204" pitchFamily="18" charset="0"/>
                                </a:rPr>
                              </m:ctrlPr>
                            </m:eqArrPr>
                            <m:e>
                              <m:r>
                                <a:rPr lang="en-US" altLang="zh-CN" i="1">
                                  <a:latin typeface="Cambria Math" panose="02040503050406030204" pitchFamily="18" charset="0"/>
                                  <a:cs typeface="Cambria Math" panose="02040503050406030204" pitchFamily="18" charset="0"/>
                                </a:rPr>
                                <m:t>𝛼</m:t>
                              </m:r>
                              <m:r>
                                <a:rPr lang="en-US" altLang="zh-CN" i="1">
                                  <a:latin typeface="Cambria Math" panose="02040503050406030204" pitchFamily="18" charset="0"/>
                                  <a:ea typeface="MS Mincho" charset="0"/>
                                  <a:cs typeface="Cambria Math" panose="02040503050406030204" pitchFamily="18" charset="0"/>
                                </a:rPr>
                                <m:t>       </m:t>
                              </m:r>
                              <m:r>
                                <a:rPr lang="en-US" altLang="zh-CN" i="1">
                                  <a:latin typeface="Cambria Math" panose="02040503050406030204" pitchFamily="18" charset="0"/>
                                  <a:ea typeface="MS Mincho" charset="0"/>
                                  <a:cs typeface="Cambria Math" panose="02040503050406030204" pitchFamily="18" charset="0"/>
                                </a:rPr>
                                <m:t>𝑦</m:t>
                              </m:r>
                              <m:r>
                                <a:rPr lang="en-US" altLang="zh-CN" i="1">
                                  <a:latin typeface="Cambria Math" panose="02040503050406030204" pitchFamily="18" charset="0"/>
                                  <a:ea typeface="MS Mincho" charset="0"/>
                                  <a:cs typeface="Cambria Math" panose="02040503050406030204" pitchFamily="18" charset="0"/>
                                </a:rPr>
                                <m:t>=</m:t>
                              </m:r>
                              <m:r>
                                <a:rPr lang="en-US" altLang="zh-CN" i="1">
                                  <a:latin typeface="Cambria Math" panose="02040503050406030204" pitchFamily="18" charset="0"/>
                                  <a:ea typeface="MS Mincho" charset="0"/>
                                  <a:cs typeface="Cambria Math" panose="02040503050406030204" pitchFamily="18" charset="0"/>
                                </a:rPr>
                                <m:t>1</m:t>
                              </m:r>
                            </m:e>
                            <m:e>
                              <m:r>
                                <a:rPr lang="en-US" altLang="zh-CN" i="1">
                                  <a:latin typeface="Cambria Math" panose="02040503050406030204" pitchFamily="18" charset="0"/>
                                  <a:cs typeface="Cambria Math" panose="02040503050406030204" pitchFamily="18" charset="0"/>
                                </a:rPr>
                                <m:t>1</m:t>
                              </m:r>
                              <m:r>
                                <a:rPr lang="en-US" altLang="zh-CN" i="1">
                                  <a:latin typeface="Cambria Math" panose="02040503050406030204" pitchFamily="18" charset="0"/>
                                  <a:cs typeface="Cambria Math" panose="02040503050406030204" pitchFamily="18" charset="0"/>
                                </a:rPr>
                                <m:t>−</m:t>
                              </m:r>
                              <m:r>
                                <a:rPr lang="en-US" altLang="zh-CN" i="1">
                                  <a:latin typeface="Cambria Math" panose="02040503050406030204" pitchFamily="18" charset="0"/>
                                  <a:cs typeface="Cambria Math" panose="02040503050406030204" pitchFamily="18" charset="0"/>
                                </a:rPr>
                                <m:t>𝛼</m:t>
                              </m:r>
                              <m:r>
                                <a:rPr lang="en-US" altLang="zh-CN" i="1">
                                  <a:latin typeface="Cambria Math" panose="02040503050406030204" pitchFamily="18" charset="0"/>
                                  <a:ea typeface="MS Mincho" charset="0"/>
                                  <a:cs typeface="Cambria Math" panose="02040503050406030204" pitchFamily="18" charset="0"/>
                                </a:rPr>
                                <m:t>  </m:t>
                              </m:r>
                              <m:r>
                                <a:rPr lang="en-US" altLang="zh-CN" i="1">
                                  <a:latin typeface="Cambria Math" panose="02040503050406030204" pitchFamily="18" charset="0"/>
                                  <a:ea typeface="MS Mincho" charset="0"/>
                                  <a:cs typeface="Cambria Math" panose="02040503050406030204" pitchFamily="18" charset="0"/>
                                </a:rPr>
                                <m:t>𝑦</m:t>
                              </m:r>
                              <m:r>
                                <a:rPr lang="en-US" altLang="zh-CN" i="1">
                                  <a:latin typeface="Cambria Math" panose="02040503050406030204" pitchFamily="18" charset="0"/>
                                  <a:ea typeface="MS Mincho" charset="0"/>
                                  <a:cs typeface="Cambria Math" panose="02040503050406030204" pitchFamily="18" charset="0"/>
                                </a:rPr>
                                <m:t>=−</m:t>
                              </m:r>
                              <m:r>
                                <a:rPr lang="en-US" altLang="zh-CN" i="1">
                                  <a:latin typeface="Cambria Math" panose="02040503050406030204" pitchFamily="18" charset="0"/>
                                  <a:ea typeface="MS Mincho" charset="0"/>
                                  <a:cs typeface="Cambria Math" panose="02040503050406030204" pitchFamily="18" charset="0"/>
                                </a:rPr>
                                <m:t>1</m:t>
                              </m:r>
                            </m:e>
                          </m:eqArr>
                        </m:e>
                      </m:d>
                    </m:oMath>
                  </m:oMathPara>
                </a14:m>
                <a:endParaRPr lang="zh-CN" altLang="en-US"/>
              </a:p>
            </p:txBody>
          </p:sp>
        </mc:Choice>
        <mc:Fallback>
          <p:sp>
            <p:nvSpPr>
              <p:cNvPr id="11" name="文本框 10"/>
              <p:cNvSpPr txBox="1">
                <a:spLocks noRot="1" noChangeAspect="1" noMove="1" noResize="1" noEditPoints="1" noAdjustHandles="1" noChangeArrowheads="1" noChangeShapeType="1" noTextEdit="1"/>
              </p:cNvSpPr>
              <p:nvPr/>
            </p:nvSpPr>
            <p:spPr>
              <a:xfrm>
                <a:off x="3960431" y="2436749"/>
                <a:ext cx="2115185" cy="602615"/>
              </a:xfrm>
              <a:prstGeom prst="rect">
                <a:avLst/>
              </a:prstGeom>
              <a:blipFill rotWithShape="1">
                <a:blip r:embed="rId8"/>
                <a:stretch>
                  <a:fillRect l="-27" t="-42" r="27" b="42"/>
                </a:stretch>
              </a:blipFill>
            </p:spPr>
            <p:txBody>
              <a:bodyPr/>
              <a:lstStyle/>
              <a:p>
                <a:r>
                  <a:rPr lang="zh-CN" altLang="en-US">
                    <a:noFill/>
                  </a:rPr>
                  <a:t> </a:t>
                </a:r>
              </a:p>
            </p:txBody>
          </p:sp>
        </mc:Fallback>
      </mc:AlternateContent>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604260" y="546100"/>
            <a:ext cx="4983480" cy="1714500"/>
          </a:xfrm>
          <a:prstGeom prst="rect">
            <a:avLst/>
          </a:prstGeom>
        </p:spPr>
      </p:pic>
      <p:pic>
        <p:nvPicPr>
          <p:cNvPr id="5" name="图片 4"/>
          <p:cNvPicPr>
            <a:picLocks noChangeAspect="1"/>
          </p:cNvPicPr>
          <p:nvPr/>
        </p:nvPicPr>
        <p:blipFill>
          <a:blip r:embed="rId2"/>
          <a:stretch>
            <a:fillRect/>
          </a:stretch>
        </p:blipFill>
        <p:spPr>
          <a:xfrm>
            <a:off x="1407160" y="2580640"/>
            <a:ext cx="9377045" cy="308483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2735579" y="4475226"/>
            <a:ext cx="6720840" cy="1912620"/>
          </a:xfrm>
          <a:prstGeom prst="rect">
            <a:avLst/>
          </a:prstGeom>
        </p:spPr>
      </p:pic>
      <p:pic>
        <p:nvPicPr>
          <p:cNvPr id="3" name="图片 2"/>
          <p:cNvPicPr>
            <a:picLocks noChangeAspect="1"/>
          </p:cNvPicPr>
          <p:nvPr/>
        </p:nvPicPr>
        <p:blipFill>
          <a:blip r:embed="rId2"/>
          <a:stretch>
            <a:fillRect/>
          </a:stretch>
        </p:blipFill>
        <p:spPr>
          <a:xfrm>
            <a:off x="3515176" y="470154"/>
            <a:ext cx="5161647" cy="3763518"/>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15720" y="998855"/>
            <a:ext cx="849630" cy="398780"/>
          </a:xfrm>
          <a:prstGeom prst="rect">
            <a:avLst/>
          </a:prstGeom>
          <a:noFill/>
        </p:spPr>
        <p:txBody>
          <a:bodyPr wrap="square" rtlCol="0">
            <a:spAutoFit/>
          </a:bodyPr>
          <a:lstStyle/>
          <a:p>
            <a:r>
              <a:rPr lang="zh-CN" altLang="en-US" sz="2000">
                <a:latin typeface="宋体" panose="02010600030101010101" pitchFamily="2" charset="-122"/>
                <a:ea typeface="宋体" panose="02010600030101010101" pitchFamily="2" charset="-122"/>
              </a:rPr>
              <a:t>总结</a:t>
            </a:r>
            <a:endParaRPr lang="zh-CN" altLang="en-US" sz="2000">
              <a:latin typeface="宋体" panose="02010600030101010101" pitchFamily="2" charset="-122"/>
              <a:ea typeface="宋体" panose="02010600030101010101" pitchFamily="2" charset="-122"/>
            </a:endParaRPr>
          </a:p>
        </p:txBody>
      </p:sp>
      <p:sp>
        <p:nvSpPr>
          <p:cNvPr id="3" name="文本框 2"/>
          <p:cNvSpPr txBox="1"/>
          <p:nvPr/>
        </p:nvSpPr>
        <p:spPr>
          <a:xfrm>
            <a:off x="1315720" y="1397635"/>
            <a:ext cx="9525000" cy="3713517"/>
          </a:xfrm>
          <a:prstGeom prst="rect">
            <a:avLst/>
          </a:prstGeom>
          <a:noFill/>
        </p:spPr>
        <p:txBody>
          <a:bodyPr wrap="square" rtlCol="0">
            <a:spAutoFit/>
          </a:bodyPr>
          <a:lstStyle/>
          <a:p>
            <a:pPr marL="457200" indent="-457200" fontAlgn="auto">
              <a:lnSpc>
                <a:spcPct val="150000"/>
              </a:lnSpc>
              <a:buFont typeface="+mj-lt"/>
              <a:buAutoNum type="arabicPeriod"/>
            </a:pPr>
            <a:r>
              <a:rPr lang="en-US" altLang="zh-CN" sz="2000" dirty="0">
                <a:latin typeface="宋体" panose="02010600030101010101" pitchFamily="2" charset="-122"/>
                <a:ea typeface="宋体" panose="02010600030101010101" pitchFamily="2" charset="-122"/>
                <a:cs typeface="宋体" panose="02010600030101010101" pitchFamily="2" charset="-122"/>
              </a:rPr>
              <a:t>SGPN</a:t>
            </a:r>
            <a:r>
              <a:rPr lang="zh-CN" altLang="en-US" sz="2000" dirty="0">
                <a:latin typeface="宋体" panose="02010600030101010101" pitchFamily="2" charset="-122"/>
                <a:ea typeface="宋体" panose="02010600030101010101" pitchFamily="2" charset="-122"/>
                <a:cs typeface="宋体" panose="02010600030101010101" pitchFamily="2" charset="-122"/>
              </a:rPr>
              <a:t>提出</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相似性矩阵</a:t>
            </a:r>
            <a:r>
              <a:rPr lang="zh-CN" altLang="en-US" sz="2000" dirty="0">
                <a:latin typeface="宋体" panose="02010600030101010101" pitchFamily="2" charset="-122"/>
                <a:ea typeface="宋体" panose="02010600030101010101" pitchFamily="2" charset="-122"/>
                <a:cs typeface="宋体" panose="02010600030101010101" pitchFamily="2" charset="-122"/>
              </a:rPr>
              <a:t>的方法关联各点进行聚类，考虑到了两点之间的</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特征距离</a:t>
            </a:r>
            <a:r>
              <a:rPr lang="zh-CN" altLang="en-US" sz="2000" dirty="0">
                <a:latin typeface="宋体" panose="02010600030101010101" pitchFamily="2" charset="-122"/>
                <a:ea typeface="宋体" panose="02010600030101010101" pitchFamily="2" charset="-122"/>
                <a:cs typeface="宋体" panose="02010600030101010101" pitchFamily="2" charset="-122"/>
              </a:rPr>
              <a:t>，  但是在物体贴近的情况下</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不能进行有效识别</a:t>
            </a:r>
            <a:r>
              <a:rPr lang="zh-CN" altLang="en-US" sz="2000" dirty="0">
                <a:latin typeface="宋体" panose="02010600030101010101" pitchFamily="2" charset="-122"/>
                <a:ea typeface="宋体" panose="02010600030101010101" pitchFamily="2" charset="-122"/>
                <a:cs typeface="宋体" panose="02010600030101010101" pitchFamily="2" charset="-122"/>
              </a:rPr>
              <a:t>，</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未分割出完整实例</a:t>
            </a:r>
            <a:endParaRPr lang="en-US" altLang="zh-CN" sz="2000" dirty="0">
              <a:solidFill>
                <a:srgbClr val="FF0000"/>
              </a:solidFill>
              <a:latin typeface="宋体" panose="02010600030101010101" pitchFamily="2" charset="-122"/>
              <a:ea typeface="宋体" panose="02010600030101010101" pitchFamily="2" charset="-122"/>
              <a:cs typeface="宋体" panose="02010600030101010101" pitchFamily="2" charset="-122"/>
            </a:endParaRPr>
          </a:p>
          <a:p>
            <a:pPr marL="457200" indent="-457200" fontAlgn="auto">
              <a:lnSpc>
                <a:spcPct val="150000"/>
              </a:lnSpc>
              <a:buFont typeface="+mj-lt"/>
              <a:buAutoNum type="arabicPeriod"/>
            </a:pPr>
            <a:r>
              <a:rPr lang="en-US" altLang="zh-CN" sz="2000" dirty="0">
                <a:latin typeface="宋体" panose="02010600030101010101" pitchFamily="2" charset="-122"/>
                <a:ea typeface="宋体" panose="02010600030101010101" pitchFamily="2" charset="-122"/>
                <a:cs typeface="宋体" panose="02010600030101010101" pitchFamily="2" charset="-122"/>
              </a:rPr>
              <a:t>GICN</a:t>
            </a:r>
            <a:r>
              <a:rPr lang="zh-CN" altLang="en-US" sz="2000" dirty="0">
                <a:latin typeface="宋体" panose="02010600030101010101" pitchFamily="2" charset="-122"/>
                <a:ea typeface="宋体" panose="02010600030101010101" pitchFamily="2" charset="-122"/>
                <a:cs typeface="宋体" panose="02010600030101010101" pitchFamily="2" charset="-122"/>
              </a:rPr>
              <a:t>使用先确定</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中心点</a:t>
            </a:r>
            <a:r>
              <a:rPr lang="zh-CN" altLang="en-US" sz="2000" dirty="0">
                <a:latin typeface="宋体" panose="02010600030101010101" pitchFamily="2" charset="-122"/>
                <a:ea typeface="宋体" panose="02010600030101010101" pitchFamily="2" charset="-122"/>
                <a:cs typeface="宋体" panose="02010600030101010101" pitchFamily="2" charset="-122"/>
              </a:rPr>
              <a:t>的方式进行聚类，能够有效分出类别，但是</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边缘识别效果不好</a:t>
            </a:r>
            <a:endParaRPr lang="en-US" altLang="zh-CN" sz="2000" dirty="0">
              <a:solidFill>
                <a:srgbClr val="FF0000"/>
              </a:solidFill>
              <a:latin typeface="宋体" panose="02010600030101010101" pitchFamily="2" charset="-122"/>
              <a:ea typeface="宋体" panose="02010600030101010101" pitchFamily="2" charset="-122"/>
              <a:cs typeface="宋体" panose="02010600030101010101" pitchFamily="2" charset="-122"/>
            </a:endParaRPr>
          </a:p>
          <a:p>
            <a:pPr marL="457200" indent="-457200" fontAlgn="auto">
              <a:lnSpc>
                <a:spcPct val="150000"/>
              </a:lnSpc>
              <a:buFont typeface="+mj-lt"/>
              <a:buAutoNum type="arabicPeriod"/>
            </a:pPr>
            <a:r>
              <a:rPr lang="zh-CN" altLang="en-US" sz="2000" dirty="0">
                <a:latin typeface="宋体" panose="02010600030101010101" pitchFamily="2" charset="-122"/>
                <a:ea typeface="宋体" panose="02010600030101010101" pitchFamily="2" charset="-122"/>
                <a:cs typeface="宋体" panose="02010600030101010101" pitchFamily="2" charset="-122"/>
              </a:rPr>
              <a:t>室内场景的实例分割存在</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数据密集</a:t>
            </a:r>
            <a:r>
              <a:rPr lang="zh-CN" altLang="en-US" sz="2000" dirty="0">
                <a:latin typeface="宋体" panose="02010600030101010101" pitchFamily="2" charset="-122"/>
                <a:ea typeface="宋体" panose="02010600030101010101" pitchFamily="2" charset="-122"/>
                <a:cs typeface="宋体" panose="02010600030101010101" pitchFamily="2" charset="-122"/>
              </a:rPr>
              <a:t>、</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物体小</a:t>
            </a:r>
            <a:r>
              <a:rPr lang="zh-CN" altLang="en-US" sz="2000" dirty="0">
                <a:latin typeface="宋体" panose="02010600030101010101" pitchFamily="2" charset="-122"/>
                <a:ea typeface="宋体" panose="02010600030101010101" pitchFamily="2" charset="-122"/>
                <a:cs typeface="宋体" panose="02010600030101010101" pitchFamily="2" charset="-122"/>
              </a:rPr>
              <a:t>且比较</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贴近</a:t>
            </a:r>
            <a:r>
              <a:rPr lang="zh-CN" altLang="en-US" sz="2000" dirty="0">
                <a:latin typeface="宋体" panose="02010600030101010101" pitchFamily="2" charset="-122"/>
                <a:ea typeface="宋体" panose="02010600030101010101" pitchFamily="2" charset="-122"/>
                <a:cs typeface="宋体" panose="02010600030101010101" pitchFamily="2" charset="-122"/>
              </a:rPr>
              <a:t>的问题</a:t>
            </a:r>
            <a:endParaRPr lang="en-US" altLang="zh-CN" sz="2000" dirty="0">
              <a:latin typeface="宋体" panose="02010600030101010101" pitchFamily="2" charset="-122"/>
              <a:ea typeface="宋体" panose="02010600030101010101" pitchFamily="2" charset="-122"/>
              <a:cs typeface="宋体" panose="02010600030101010101" pitchFamily="2" charset="-122"/>
            </a:endParaRPr>
          </a:p>
          <a:p>
            <a:pPr marL="457200" indent="-457200" fontAlgn="auto">
              <a:lnSpc>
                <a:spcPct val="150000"/>
              </a:lnSpc>
              <a:buFont typeface="+mj-lt"/>
              <a:buAutoNum type="arabicPeriod"/>
            </a:pPr>
            <a:r>
              <a:rPr lang="zh-CN" altLang="en-US" sz="2000" dirty="0">
                <a:latin typeface="宋体" panose="02010600030101010101" pitchFamily="2" charset="-122"/>
                <a:ea typeface="宋体" panose="02010600030101010101" pitchFamily="2" charset="-122"/>
                <a:cs typeface="宋体" panose="02010600030101010101" pitchFamily="2" charset="-122"/>
              </a:rPr>
              <a:t>对点进行聚类时，在使用</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空间距离</a:t>
            </a:r>
            <a:r>
              <a:rPr lang="zh-CN" altLang="en-US" sz="2000" dirty="0">
                <a:latin typeface="宋体" panose="02010600030101010101" pitchFamily="2" charset="-122"/>
                <a:ea typeface="宋体" panose="02010600030101010101" pitchFamily="2" charset="-122"/>
                <a:cs typeface="宋体" panose="02010600030101010101" pitchFamily="2" charset="-122"/>
              </a:rPr>
              <a:t>的基础上加入</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特征距离</a:t>
            </a:r>
            <a:r>
              <a:rPr lang="zh-CN" altLang="en-US" sz="2000" dirty="0">
                <a:latin typeface="宋体" panose="02010600030101010101" pitchFamily="2" charset="-122"/>
                <a:ea typeface="宋体" panose="02010600030101010101" pitchFamily="2" charset="-122"/>
                <a:cs typeface="宋体" panose="02010600030101010101" pitchFamily="2" charset="-122"/>
              </a:rPr>
              <a:t>，能够更好的反映出点与点之间的</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相似性</a:t>
            </a:r>
            <a:endPar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endParaRPr>
          </a:p>
          <a:p>
            <a:pPr marL="457200" indent="-457200" fontAlgn="auto">
              <a:lnSpc>
                <a:spcPct val="150000"/>
              </a:lnSpc>
              <a:buFont typeface="+mj-lt"/>
              <a:buAutoNum type="arabicPeriod"/>
            </a:pPr>
            <a:r>
              <a:rPr lang="zh-CN" altLang="en-US" sz="2000" dirty="0">
                <a:latin typeface="宋体" panose="02010600030101010101" pitchFamily="2" charset="-122"/>
                <a:ea typeface="宋体" panose="02010600030101010101" pitchFamily="2" charset="-122"/>
                <a:cs typeface="宋体" panose="02010600030101010101" pitchFamily="2" charset="-122"/>
              </a:rPr>
              <a:t>相邻物体的</a:t>
            </a:r>
            <a:r>
              <a:rPr lang="zh-CN" altLang="en-US" sz="2000" dirty="0">
                <a:solidFill>
                  <a:srgbClr val="FF0000"/>
                </a:solidFill>
                <a:latin typeface="宋体" panose="02010600030101010101" pitchFamily="2" charset="-122"/>
                <a:ea typeface="宋体" panose="02010600030101010101" pitchFamily="2" charset="-122"/>
                <a:cs typeface="宋体" panose="02010600030101010101" pitchFamily="2" charset="-122"/>
              </a:rPr>
              <a:t>边缘难以区分</a:t>
            </a:r>
            <a:r>
              <a:rPr lang="zh-CN" altLang="en-US" sz="2000" dirty="0">
                <a:latin typeface="宋体" panose="02010600030101010101" pitchFamily="2" charset="-122"/>
                <a:ea typeface="宋体" panose="02010600030101010101" pitchFamily="2" charset="-122"/>
                <a:cs typeface="宋体" panose="02010600030101010101" pitchFamily="2" charset="-122"/>
              </a:rPr>
              <a:t>的问题很严重，如何分辨相邻实例的边缘是一个难题</a:t>
            </a:r>
            <a:endParaRPr lang="zh-CN" altLang="en-US" sz="2000" dirty="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253682" y="355038"/>
            <a:ext cx="11685905" cy="2218690"/>
          </a:xfrm>
          <a:prstGeom prst="rect">
            <a:avLst/>
          </a:prstGeom>
        </p:spPr>
      </p:pic>
      <p:pic>
        <p:nvPicPr>
          <p:cNvPr id="3" name="图片 2"/>
          <p:cNvPicPr>
            <a:picLocks noChangeAspect="1"/>
          </p:cNvPicPr>
          <p:nvPr/>
        </p:nvPicPr>
        <p:blipFill>
          <a:blip r:embed="rId3"/>
          <a:stretch>
            <a:fillRect/>
          </a:stretch>
        </p:blipFill>
        <p:spPr>
          <a:xfrm>
            <a:off x="3138805" y="2770505"/>
            <a:ext cx="5915025" cy="344868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组合 65"/>
          <p:cNvGrpSpPr/>
          <p:nvPr/>
        </p:nvGrpSpPr>
        <p:grpSpPr>
          <a:xfrm>
            <a:off x="1728470" y="1516380"/>
            <a:ext cx="8989695" cy="3151505"/>
            <a:chOff x="2650" y="2063"/>
            <a:chExt cx="14157" cy="4963"/>
          </a:xfrm>
        </p:grpSpPr>
        <p:cxnSp>
          <p:nvCxnSpPr>
            <p:cNvPr id="2" name="直接箭头连接符 1"/>
            <p:cNvCxnSpPr/>
            <p:nvPr/>
          </p:nvCxnSpPr>
          <p:spPr>
            <a:xfrm flipV="1">
              <a:off x="2650" y="4688"/>
              <a:ext cx="13881" cy="32"/>
            </a:xfrm>
            <a:prstGeom prst="straightConnector1">
              <a:avLst/>
            </a:prstGeom>
            <a:ln w="28575" cmpd="sng">
              <a:solidFill>
                <a:schemeClr val="tx1"/>
              </a:solidFill>
              <a:prstDash val="solid"/>
              <a:tailEnd type="arrow"/>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2890" y="4707"/>
              <a:ext cx="1038" cy="944"/>
              <a:chOff x="2620" y="4707"/>
              <a:chExt cx="1038" cy="944"/>
            </a:xfrm>
          </p:grpSpPr>
          <p:cxnSp>
            <p:nvCxnSpPr>
              <p:cNvPr id="3" name="直接连接符 2"/>
              <p:cNvCxnSpPr/>
              <p:nvPr/>
            </p:nvCxnSpPr>
            <p:spPr>
              <a:xfrm>
                <a:off x="3114" y="4707"/>
                <a:ext cx="0" cy="224"/>
              </a:xfrm>
              <a:prstGeom prst="line">
                <a:avLst/>
              </a:prstGeom>
              <a:ln w="28575"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2620" y="5071"/>
                <a:ext cx="1038" cy="580"/>
              </a:xfrm>
              <a:prstGeom prst="rect">
                <a:avLst/>
              </a:prstGeom>
              <a:noFill/>
            </p:spPr>
            <p:txBody>
              <a:bodyPr wrap="square" rtlCol="0">
                <a:spAutoFit/>
              </a:bodyPr>
              <a:lstStyle/>
              <a:p>
                <a:r>
                  <a:rPr lang="en-US" altLang="zh-CN"/>
                  <a:t>2018</a:t>
                </a:r>
                <a:endParaRPr lang="en-US" altLang="zh-CN"/>
              </a:p>
            </p:txBody>
          </p:sp>
        </p:grpSp>
        <p:grpSp>
          <p:nvGrpSpPr>
            <p:cNvPr id="19" name="组合 18"/>
            <p:cNvGrpSpPr/>
            <p:nvPr/>
          </p:nvGrpSpPr>
          <p:grpSpPr>
            <a:xfrm>
              <a:off x="4975" y="4697"/>
              <a:ext cx="1038" cy="954"/>
              <a:chOff x="5129" y="4697"/>
              <a:chExt cx="1038" cy="954"/>
            </a:xfrm>
          </p:grpSpPr>
          <p:cxnSp>
            <p:nvCxnSpPr>
              <p:cNvPr id="4" name="直接连接符 3"/>
              <p:cNvCxnSpPr/>
              <p:nvPr/>
            </p:nvCxnSpPr>
            <p:spPr>
              <a:xfrm>
                <a:off x="5640" y="4697"/>
                <a:ext cx="0" cy="224"/>
              </a:xfrm>
              <a:prstGeom prst="line">
                <a:avLst/>
              </a:prstGeom>
              <a:ln w="28575"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5129" y="5071"/>
                <a:ext cx="1038" cy="580"/>
              </a:xfrm>
              <a:prstGeom prst="rect">
                <a:avLst/>
              </a:prstGeom>
              <a:noFill/>
            </p:spPr>
            <p:txBody>
              <a:bodyPr wrap="square" rtlCol="0">
                <a:spAutoFit/>
              </a:bodyPr>
              <a:lstStyle/>
              <a:p>
                <a:r>
                  <a:rPr lang="en-US" altLang="zh-CN"/>
                  <a:t>2019</a:t>
                </a:r>
                <a:endParaRPr lang="en-US" altLang="zh-CN"/>
              </a:p>
            </p:txBody>
          </p:sp>
        </p:grpSp>
        <p:grpSp>
          <p:nvGrpSpPr>
            <p:cNvPr id="20" name="组合 19"/>
            <p:cNvGrpSpPr/>
            <p:nvPr/>
          </p:nvGrpSpPr>
          <p:grpSpPr>
            <a:xfrm>
              <a:off x="8195" y="4720"/>
              <a:ext cx="1038" cy="949"/>
              <a:chOff x="7885" y="4702"/>
              <a:chExt cx="1038" cy="949"/>
            </a:xfrm>
          </p:grpSpPr>
          <p:cxnSp>
            <p:nvCxnSpPr>
              <p:cNvPr id="5" name="直接连接符 4"/>
              <p:cNvCxnSpPr/>
              <p:nvPr/>
            </p:nvCxnSpPr>
            <p:spPr>
              <a:xfrm>
                <a:off x="8404" y="4702"/>
                <a:ext cx="0" cy="224"/>
              </a:xfrm>
              <a:prstGeom prst="line">
                <a:avLst/>
              </a:prstGeom>
              <a:ln w="28575"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885" y="5071"/>
                <a:ext cx="1038" cy="580"/>
              </a:xfrm>
              <a:prstGeom prst="rect">
                <a:avLst/>
              </a:prstGeom>
              <a:noFill/>
            </p:spPr>
            <p:txBody>
              <a:bodyPr wrap="square" rtlCol="0">
                <a:spAutoFit/>
              </a:bodyPr>
              <a:lstStyle/>
              <a:p>
                <a:r>
                  <a:rPr lang="en-US" altLang="zh-CN"/>
                  <a:t>2020</a:t>
                </a:r>
                <a:endParaRPr lang="en-US" altLang="zh-CN"/>
              </a:p>
            </p:txBody>
          </p:sp>
        </p:grpSp>
        <p:grpSp>
          <p:nvGrpSpPr>
            <p:cNvPr id="22" name="组合 21"/>
            <p:cNvGrpSpPr/>
            <p:nvPr/>
          </p:nvGrpSpPr>
          <p:grpSpPr>
            <a:xfrm>
              <a:off x="13525" y="4707"/>
              <a:ext cx="1038" cy="944"/>
              <a:chOff x="10740" y="4707"/>
              <a:chExt cx="1038" cy="944"/>
            </a:xfrm>
          </p:grpSpPr>
          <p:cxnSp>
            <p:nvCxnSpPr>
              <p:cNvPr id="6" name="直接连接符 5"/>
              <p:cNvCxnSpPr/>
              <p:nvPr/>
            </p:nvCxnSpPr>
            <p:spPr>
              <a:xfrm>
                <a:off x="11259" y="4707"/>
                <a:ext cx="0" cy="223"/>
              </a:xfrm>
              <a:prstGeom prst="line">
                <a:avLst/>
              </a:prstGeom>
              <a:ln w="28575"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0740" y="5071"/>
                <a:ext cx="1038" cy="580"/>
              </a:xfrm>
              <a:prstGeom prst="rect">
                <a:avLst/>
              </a:prstGeom>
              <a:noFill/>
            </p:spPr>
            <p:txBody>
              <a:bodyPr wrap="square" rtlCol="0">
                <a:spAutoFit/>
              </a:bodyPr>
              <a:lstStyle/>
              <a:p>
                <a:r>
                  <a:rPr lang="en-US" altLang="zh-CN"/>
                  <a:t>2021</a:t>
                </a:r>
                <a:endParaRPr lang="en-US" altLang="zh-CN"/>
              </a:p>
            </p:txBody>
          </p:sp>
        </p:grpSp>
        <p:grpSp>
          <p:nvGrpSpPr>
            <p:cNvPr id="26" name="组合 25"/>
            <p:cNvGrpSpPr/>
            <p:nvPr/>
          </p:nvGrpSpPr>
          <p:grpSpPr>
            <a:xfrm>
              <a:off x="3497" y="2367"/>
              <a:ext cx="1165" cy="2337"/>
              <a:chOff x="3497" y="2367"/>
              <a:chExt cx="1165" cy="2337"/>
            </a:xfrm>
          </p:grpSpPr>
          <p:cxnSp>
            <p:nvCxnSpPr>
              <p:cNvPr id="24" name="直接箭头连接符 23"/>
              <p:cNvCxnSpPr/>
              <p:nvPr/>
            </p:nvCxnSpPr>
            <p:spPr>
              <a:xfrm flipH="1">
                <a:off x="3976" y="2947"/>
                <a:ext cx="0" cy="175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3497" y="2367"/>
                <a:ext cx="1165" cy="580"/>
              </a:xfrm>
              <a:prstGeom prst="rect">
                <a:avLst/>
              </a:prstGeom>
              <a:noFill/>
            </p:spPr>
            <p:txBody>
              <a:bodyPr wrap="square" rtlCol="0">
                <a:spAutoFit/>
              </a:bodyPr>
              <a:lstStyle/>
              <a:p>
                <a:r>
                  <a:rPr lang="en-US" altLang="zh-CN"/>
                  <a:t>SGPN</a:t>
                </a:r>
                <a:endParaRPr lang="en-US" altLang="zh-CN"/>
              </a:p>
            </p:txBody>
          </p:sp>
        </p:grpSp>
        <p:grpSp>
          <p:nvGrpSpPr>
            <p:cNvPr id="27" name="组合 26"/>
            <p:cNvGrpSpPr/>
            <p:nvPr/>
          </p:nvGrpSpPr>
          <p:grpSpPr>
            <a:xfrm>
              <a:off x="5080" y="2063"/>
              <a:ext cx="1611" cy="2597"/>
              <a:chOff x="3227" y="2019"/>
              <a:chExt cx="1611" cy="2597"/>
            </a:xfrm>
          </p:grpSpPr>
          <p:cxnSp>
            <p:nvCxnSpPr>
              <p:cNvPr id="28" name="直接箭头连接符 27"/>
              <p:cNvCxnSpPr/>
              <p:nvPr/>
            </p:nvCxnSpPr>
            <p:spPr>
              <a:xfrm flipH="1">
                <a:off x="3976" y="2859"/>
                <a:ext cx="16" cy="175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3227" y="2019"/>
                <a:ext cx="1611" cy="1452"/>
              </a:xfrm>
              <a:prstGeom prst="rect">
                <a:avLst/>
              </a:prstGeom>
              <a:noFill/>
            </p:spPr>
            <p:txBody>
              <a:bodyPr wrap="square" rtlCol="0">
                <a:spAutoFit/>
              </a:bodyPr>
              <a:lstStyle/>
              <a:p>
                <a:pPr algn="ctr"/>
                <a:r>
                  <a:rPr lang="en-US" altLang="zh-CN">
                    <a:sym typeface="+mn-ea"/>
                  </a:rPr>
                  <a:t>MT-PNet</a:t>
                </a:r>
                <a:endParaRPr lang="en-US" altLang="zh-CN"/>
              </a:p>
              <a:p>
                <a:pPr algn="ctr"/>
                <a:r>
                  <a:rPr lang="en-US" altLang="zh-CN"/>
                  <a:t>MV-CRF</a:t>
                </a:r>
                <a:endParaRPr lang="en-US" altLang="zh-CN"/>
              </a:p>
              <a:p>
                <a:pPr algn="ctr"/>
                <a:endParaRPr lang="en-US" altLang="zh-CN"/>
              </a:p>
            </p:txBody>
          </p:sp>
        </p:grpSp>
        <p:grpSp>
          <p:nvGrpSpPr>
            <p:cNvPr id="14" name="组合 13"/>
            <p:cNvGrpSpPr/>
            <p:nvPr/>
          </p:nvGrpSpPr>
          <p:grpSpPr>
            <a:xfrm>
              <a:off x="4460" y="4733"/>
              <a:ext cx="1150" cy="2277"/>
              <a:chOff x="5522" y="4720"/>
              <a:chExt cx="1150" cy="2277"/>
            </a:xfrm>
          </p:grpSpPr>
          <p:cxnSp>
            <p:nvCxnSpPr>
              <p:cNvPr id="7" name="直接箭头连接符 6"/>
              <p:cNvCxnSpPr/>
              <p:nvPr/>
            </p:nvCxnSpPr>
            <p:spPr>
              <a:xfrm flipH="1" flipV="1">
                <a:off x="6058" y="4720"/>
                <a:ext cx="11" cy="1709"/>
              </a:xfrm>
              <a:prstGeom prst="straightConnector1">
                <a:avLst/>
              </a:prstGeom>
              <a:ln w="28575">
                <a:tailEnd type="arrow"/>
              </a:ln>
            </p:spPr>
            <p:style>
              <a:lnRef idx="2">
                <a:schemeClr val="accent6"/>
              </a:lnRef>
              <a:fillRef idx="0">
                <a:schemeClr val="accent6"/>
              </a:fillRef>
              <a:effectRef idx="1">
                <a:schemeClr val="accent6"/>
              </a:effectRef>
              <a:fontRef idx="minor">
                <a:schemeClr val="tx1"/>
              </a:fontRef>
            </p:style>
          </p:cxnSp>
          <p:sp>
            <p:nvSpPr>
              <p:cNvPr id="12" name="文本框 11"/>
              <p:cNvSpPr txBox="1"/>
              <p:nvPr/>
            </p:nvSpPr>
            <p:spPr>
              <a:xfrm>
                <a:off x="5522" y="6417"/>
                <a:ext cx="1150" cy="580"/>
              </a:xfrm>
              <a:prstGeom prst="rect">
                <a:avLst/>
              </a:prstGeom>
              <a:noFill/>
            </p:spPr>
            <p:txBody>
              <a:bodyPr wrap="square" rtlCol="0">
                <a:spAutoFit/>
              </a:bodyPr>
              <a:lstStyle/>
              <a:p>
                <a:r>
                  <a:rPr lang="en-US" altLang="zh-CN"/>
                  <a:t>GSPN</a:t>
                </a:r>
                <a:endParaRPr lang="en-US" altLang="zh-CN"/>
              </a:p>
            </p:txBody>
          </p:sp>
        </p:grpSp>
        <p:grpSp>
          <p:nvGrpSpPr>
            <p:cNvPr id="15" name="组合 14"/>
            <p:cNvGrpSpPr/>
            <p:nvPr/>
          </p:nvGrpSpPr>
          <p:grpSpPr>
            <a:xfrm>
              <a:off x="5537" y="4733"/>
              <a:ext cx="1851" cy="2293"/>
              <a:chOff x="5297" y="4704"/>
              <a:chExt cx="1851" cy="2293"/>
            </a:xfrm>
          </p:grpSpPr>
          <p:cxnSp>
            <p:nvCxnSpPr>
              <p:cNvPr id="16" name="直接箭头连接符 15"/>
              <p:cNvCxnSpPr/>
              <p:nvPr/>
            </p:nvCxnSpPr>
            <p:spPr>
              <a:xfrm flipH="1" flipV="1">
                <a:off x="6217" y="4704"/>
                <a:ext cx="11" cy="1709"/>
              </a:xfrm>
              <a:prstGeom prst="straightConnector1">
                <a:avLst/>
              </a:prstGeom>
              <a:ln w="28575">
                <a:tailEnd type="arrow"/>
              </a:ln>
            </p:spPr>
            <p:style>
              <a:lnRef idx="3">
                <a:schemeClr val="accent6"/>
              </a:lnRef>
              <a:fillRef idx="0">
                <a:schemeClr val="accent6"/>
              </a:fillRef>
              <a:effectRef idx="2">
                <a:schemeClr val="accent6"/>
              </a:effectRef>
              <a:fontRef idx="minor">
                <a:schemeClr val="tx1"/>
              </a:fontRef>
            </p:style>
          </p:cxnSp>
          <p:sp>
            <p:nvSpPr>
              <p:cNvPr id="17" name="文本框 16"/>
              <p:cNvSpPr txBox="1"/>
              <p:nvPr/>
            </p:nvSpPr>
            <p:spPr>
              <a:xfrm>
                <a:off x="5297" y="6417"/>
                <a:ext cx="1851" cy="580"/>
              </a:xfrm>
              <a:prstGeom prst="rect">
                <a:avLst/>
              </a:prstGeom>
              <a:noFill/>
            </p:spPr>
            <p:txBody>
              <a:bodyPr wrap="square" rtlCol="0">
                <a:spAutoFit/>
              </a:bodyPr>
              <a:lstStyle/>
              <a:p>
                <a:r>
                  <a:rPr lang="en-US" altLang="zh-CN"/>
                  <a:t>3D-BoNet</a:t>
                </a:r>
                <a:endParaRPr lang="en-US" altLang="zh-CN"/>
              </a:p>
            </p:txBody>
          </p:sp>
        </p:grpSp>
        <p:grpSp>
          <p:nvGrpSpPr>
            <p:cNvPr id="18" name="组合 17"/>
            <p:cNvGrpSpPr/>
            <p:nvPr/>
          </p:nvGrpSpPr>
          <p:grpSpPr>
            <a:xfrm>
              <a:off x="6776" y="2415"/>
              <a:ext cx="1004" cy="2292"/>
              <a:chOff x="3512" y="2412"/>
              <a:chExt cx="1004" cy="2292"/>
            </a:xfrm>
          </p:grpSpPr>
          <p:cxnSp>
            <p:nvCxnSpPr>
              <p:cNvPr id="21" name="直接箭头连接符 20"/>
              <p:cNvCxnSpPr/>
              <p:nvPr/>
            </p:nvCxnSpPr>
            <p:spPr>
              <a:xfrm flipH="1">
                <a:off x="3976" y="2947"/>
                <a:ext cx="16" cy="175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3512" y="2412"/>
                <a:ext cx="1004" cy="580"/>
              </a:xfrm>
              <a:prstGeom prst="rect">
                <a:avLst/>
              </a:prstGeom>
              <a:noFill/>
            </p:spPr>
            <p:txBody>
              <a:bodyPr wrap="square" rtlCol="0">
                <a:spAutoFit/>
              </a:bodyPr>
              <a:lstStyle/>
              <a:p>
                <a:r>
                  <a:rPr lang="en-US" altLang="zh-CN"/>
                  <a:t>ASIS</a:t>
                </a:r>
                <a:endParaRPr lang="en-US" altLang="zh-CN"/>
              </a:p>
            </p:txBody>
          </p:sp>
        </p:grpSp>
        <p:grpSp>
          <p:nvGrpSpPr>
            <p:cNvPr id="30" name="组合 29"/>
            <p:cNvGrpSpPr/>
            <p:nvPr/>
          </p:nvGrpSpPr>
          <p:grpSpPr>
            <a:xfrm>
              <a:off x="5844" y="3098"/>
              <a:ext cx="1255" cy="1603"/>
              <a:chOff x="3332" y="3117"/>
              <a:chExt cx="1255" cy="1603"/>
            </a:xfrm>
          </p:grpSpPr>
          <p:cxnSp>
            <p:nvCxnSpPr>
              <p:cNvPr id="31" name="直接箭头连接符 30"/>
              <p:cNvCxnSpPr/>
              <p:nvPr/>
            </p:nvCxnSpPr>
            <p:spPr>
              <a:xfrm>
                <a:off x="3987" y="3745"/>
                <a:ext cx="4" cy="975"/>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3332" y="3117"/>
                <a:ext cx="1255" cy="580"/>
              </a:xfrm>
              <a:prstGeom prst="rect">
                <a:avLst/>
              </a:prstGeom>
              <a:noFill/>
            </p:spPr>
            <p:txBody>
              <a:bodyPr wrap="square" rtlCol="0">
                <a:spAutoFit/>
              </a:bodyPr>
              <a:lstStyle/>
              <a:p>
                <a:r>
                  <a:rPr lang="en-US" altLang="zh-CN"/>
                  <a:t>MASC</a:t>
                </a:r>
                <a:endParaRPr lang="en-US" altLang="zh-CN"/>
              </a:p>
            </p:txBody>
          </p:sp>
        </p:grpSp>
        <p:grpSp>
          <p:nvGrpSpPr>
            <p:cNvPr id="36" name="组合 35"/>
            <p:cNvGrpSpPr/>
            <p:nvPr/>
          </p:nvGrpSpPr>
          <p:grpSpPr>
            <a:xfrm>
              <a:off x="9200" y="2586"/>
              <a:ext cx="1349" cy="2134"/>
              <a:chOff x="3040" y="2570"/>
              <a:chExt cx="1349" cy="2134"/>
            </a:xfrm>
          </p:grpSpPr>
          <p:cxnSp>
            <p:nvCxnSpPr>
              <p:cNvPr id="37" name="直接箭头连接符 36"/>
              <p:cNvCxnSpPr/>
              <p:nvPr/>
            </p:nvCxnSpPr>
            <p:spPr>
              <a:xfrm>
                <a:off x="3677" y="3586"/>
                <a:ext cx="10" cy="111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3040" y="2570"/>
                <a:ext cx="1349" cy="1016"/>
              </a:xfrm>
              <a:prstGeom prst="rect">
                <a:avLst/>
              </a:prstGeom>
              <a:noFill/>
            </p:spPr>
            <p:txBody>
              <a:bodyPr wrap="square" rtlCol="0">
                <a:spAutoFit/>
              </a:bodyPr>
              <a:lstStyle/>
              <a:p>
                <a:r>
                  <a:rPr lang="en-US" altLang="zh-CN"/>
                  <a:t>Point</a:t>
                </a:r>
                <a:endParaRPr lang="en-US" altLang="zh-CN"/>
              </a:p>
              <a:p>
                <a:r>
                  <a:rPr lang="en-US" altLang="zh-CN"/>
                  <a:t>Group</a:t>
                </a:r>
                <a:endParaRPr lang="en-US" altLang="zh-CN"/>
              </a:p>
            </p:txBody>
          </p:sp>
        </p:grpSp>
        <p:grpSp>
          <p:nvGrpSpPr>
            <p:cNvPr id="39" name="组合 38"/>
            <p:cNvGrpSpPr/>
            <p:nvPr/>
          </p:nvGrpSpPr>
          <p:grpSpPr>
            <a:xfrm>
              <a:off x="10319" y="2419"/>
              <a:ext cx="1380" cy="2269"/>
              <a:chOff x="3131" y="2431"/>
              <a:chExt cx="1380" cy="2269"/>
            </a:xfrm>
          </p:grpSpPr>
          <p:cxnSp>
            <p:nvCxnSpPr>
              <p:cNvPr id="40" name="直接箭头连接符 39"/>
              <p:cNvCxnSpPr/>
              <p:nvPr/>
            </p:nvCxnSpPr>
            <p:spPr>
              <a:xfrm flipH="1">
                <a:off x="3680" y="2943"/>
                <a:ext cx="16" cy="175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3131" y="2431"/>
                <a:ext cx="1380" cy="580"/>
              </a:xfrm>
              <a:prstGeom prst="rect">
                <a:avLst/>
              </a:prstGeom>
              <a:noFill/>
            </p:spPr>
            <p:txBody>
              <a:bodyPr wrap="square" rtlCol="0">
                <a:spAutoFit/>
              </a:bodyPr>
              <a:lstStyle/>
              <a:p>
                <a:r>
                  <a:rPr lang="en-US" altLang="zh-CN"/>
                  <a:t>ASNet</a:t>
                </a:r>
                <a:endParaRPr lang="en-US" altLang="zh-CN"/>
              </a:p>
            </p:txBody>
          </p:sp>
        </p:grpSp>
        <p:grpSp>
          <p:nvGrpSpPr>
            <p:cNvPr id="42" name="组合 41"/>
            <p:cNvGrpSpPr/>
            <p:nvPr/>
          </p:nvGrpSpPr>
          <p:grpSpPr>
            <a:xfrm>
              <a:off x="11778" y="3729"/>
              <a:ext cx="2491" cy="3225"/>
              <a:chOff x="3846" y="3736"/>
              <a:chExt cx="2491" cy="3225"/>
            </a:xfrm>
          </p:grpSpPr>
          <p:cxnSp>
            <p:nvCxnSpPr>
              <p:cNvPr id="43" name="直接箭头连接符 42"/>
              <p:cNvCxnSpPr/>
              <p:nvPr/>
            </p:nvCxnSpPr>
            <p:spPr>
              <a:xfrm>
                <a:off x="3846" y="3736"/>
                <a:ext cx="2" cy="95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4957" y="6381"/>
                <a:ext cx="1380" cy="580"/>
              </a:xfrm>
              <a:prstGeom prst="rect">
                <a:avLst/>
              </a:prstGeom>
              <a:noFill/>
            </p:spPr>
            <p:txBody>
              <a:bodyPr wrap="square" rtlCol="0">
                <a:spAutoFit/>
              </a:bodyPr>
              <a:lstStyle/>
              <a:p>
                <a:r>
                  <a:rPr lang="en-US" altLang="zh-CN" dirty="0"/>
                  <a:t>GICN</a:t>
                </a:r>
                <a:endParaRPr lang="en-US" altLang="zh-CN" dirty="0"/>
              </a:p>
            </p:txBody>
          </p:sp>
        </p:grpSp>
        <p:grpSp>
          <p:nvGrpSpPr>
            <p:cNvPr id="45" name="组合 44"/>
            <p:cNvGrpSpPr/>
            <p:nvPr/>
          </p:nvGrpSpPr>
          <p:grpSpPr>
            <a:xfrm>
              <a:off x="7534" y="4720"/>
              <a:ext cx="1325" cy="2293"/>
              <a:chOff x="5582" y="4704"/>
              <a:chExt cx="1325" cy="2293"/>
            </a:xfrm>
          </p:grpSpPr>
          <p:cxnSp>
            <p:nvCxnSpPr>
              <p:cNvPr id="46" name="直接箭头连接符 45"/>
              <p:cNvCxnSpPr/>
              <p:nvPr/>
            </p:nvCxnSpPr>
            <p:spPr>
              <a:xfrm flipH="1" flipV="1">
                <a:off x="6217" y="4704"/>
                <a:ext cx="11" cy="1709"/>
              </a:xfrm>
              <a:prstGeom prst="straightConnector1">
                <a:avLst/>
              </a:prstGeom>
              <a:ln w="28575">
                <a:tailEnd type="arrow"/>
              </a:ln>
            </p:spPr>
            <p:style>
              <a:lnRef idx="2">
                <a:schemeClr val="accent6"/>
              </a:lnRef>
              <a:fillRef idx="0">
                <a:schemeClr val="accent6"/>
              </a:fillRef>
              <a:effectRef idx="1">
                <a:schemeClr val="accent6"/>
              </a:effectRef>
              <a:fontRef idx="minor">
                <a:schemeClr val="tx1"/>
              </a:fontRef>
            </p:style>
          </p:cxnSp>
          <p:sp>
            <p:nvSpPr>
              <p:cNvPr id="47" name="文本框 46"/>
              <p:cNvSpPr txBox="1"/>
              <p:nvPr/>
            </p:nvSpPr>
            <p:spPr>
              <a:xfrm>
                <a:off x="5582" y="6417"/>
                <a:ext cx="1325" cy="580"/>
              </a:xfrm>
              <a:prstGeom prst="rect">
                <a:avLst/>
              </a:prstGeom>
              <a:noFill/>
            </p:spPr>
            <p:txBody>
              <a:bodyPr wrap="square" rtlCol="0">
                <a:spAutoFit/>
              </a:bodyPr>
              <a:lstStyle/>
              <a:p>
                <a:r>
                  <a:rPr lang="en-US" altLang="zh-CN"/>
                  <a:t>3D-SIS</a:t>
                </a:r>
                <a:endParaRPr lang="en-US" altLang="zh-CN"/>
              </a:p>
            </p:txBody>
          </p:sp>
        </p:grpSp>
        <p:grpSp>
          <p:nvGrpSpPr>
            <p:cNvPr id="48" name="组合 47"/>
            <p:cNvGrpSpPr/>
            <p:nvPr/>
          </p:nvGrpSpPr>
          <p:grpSpPr>
            <a:xfrm>
              <a:off x="9994" y="4720"/>
              <a:ext cx="1540" cy="2244"/>
              <a:chOff x="1346" y="4704"/>
              <a:chExt cx="1540" cy="2244"/>
            </a:xfrm>
          </p:grpSpPr>
          <p:cxnSp>
            <p:nvCxnSpPr>
              <p:cNvPr id="49" name="直接箭头连接符 48"/>
              <p:cNvCxnSpPr/>
              <p:nvPr/>
            </p:nvCxnSpPr>
            <p:spPr>
              <a:xfrm flipV="1">
                <a:off x="2072" y="4704"/>
                <a:ext cx="0" cy="1665"/>
              </a:xfrm>
              <a:prstGeom prst="straightConnector1">
                <a:avLst/>
              </a:prstGeom>
              <a:ln w="28575">
                <a:tailEnd type="arrow"/>
              </a:ln>
            </p:spPr>
            <p:style>
              <a:lnRef idx="2">
                <a:schemeClr val="accent6"/>
              </a:lnRef>
              <a:fillRef idx="0">
                <a:schemeClr val="accent6"/>
              </a:fillRef>
              <a:effectRef idx="1">
                <a:schemeClr val="accent6"/>
              </a:effectRef>
              <a:fontRef idx="minor">
                <a:schemeClr val="tx1"/>
              </a:fontRef>
            </p:style>
          </p:cxnSp>
          <p:sp>
            <p:nvSpPr>
              <p:cNvPr id="50" name="文本框 49"/>
              <p:cNvSpPr txBox="1"/>
              <p:nvPr/>
            </p:nvSpPr>
            <p:spPr>
              <a:xfrm>
                <a:off x="1346" y="6368"/>
                <a:ext cx="1540" cy="580"/>
              </a:xfrm>
              <a:prstGeom prst="rect">
                <a:avLst/>
              </a:prstGeom>
              <a:noFill/>
            </p:spPr>
            <p:txBody>
              <a:bodyPr wrap="square" rtlCol="0">
                <a:spAutoFit/>
              </a:bodyPr>
              <a:lstStyle/>
              <a:p>
                <a:r>
                  <a:rPr lang="en-US" altLang="zh-CN" dirty="0"/>
                  <a:t>3D-MPA</a:t>
                </a:r>
                <a:endParaRPr lang="en-US" altLang="zh-CN" dirty="0"/>
              </a:p>
            </p:txBody>
          </p:sp>
        </p:grpSp>
        <p:grpSp>
          <p:nvGrpSpPr>
            <p:cNvPr id="51" name="组合 50"/>
            <p:cNvGrpSpPr/>
            <p:nvPr/>
          </p:nvGrpSpPr>
          <p:grpSpPr>
            <a:xfrm>
              <a:off x="14238" y="2428"/>
              <a:ext cx="1540" cy="2292"/>
              <a:chOff x="3362" y="2412"/>
              <a:chExt cx="1540" cy="2292"/>
            </a:xfrm>
          </p:grpSpPr>
          <p:cxnSp>
            <p:nvCxnSpPr>
              <p:cNvPr id="52" name="直接箭头连接符 51"/>
              <p:cNvCxnSpPr/>
              <p:nvPr/>
            </p:nvCxnSpPr>
            <p:spPr>
              <a:xfrm flipH="1">
                <a:off x="3976" y="2947"/>
                <a:ext cx="16" cy="175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3362" y="2412"/>
                <a:ext cx="1540" cy="580"/>
              </a:xfrm>
              <a:prstGeom prst="rect">
                <a:avLst/>
              </a:prstGeom>
              <a:noFill/>
            </p:spPr>
            <p:txBody>
              <a:bodyPr wrap="square" rtlCol="0">
                <a:spAutoFit/>
              </a:bodyPr>
              <a:lstStyle/>
              <a:p>
                <a:r>
                  <a:rPr lang="en-US" altLang="zh-CN"/>
                  <a:t>DyCo3D</a:t>
                </a:r>
                <a:endParaRPr lang="en-US" altLang="zh-CN"/>
              </a:p>
            </p:txBody>
          </p:sp>
        </p:grpSp>
        <p:grpSp>
          <p:nvGrpSpPr>
            <p:cNvPr id="54" name="组合 53"/>
            <p:cNvGrpSpPr/>
            <p:nvPr/>
          </p:nvGrpSpPr>
          <p:grpSpPr>
            <a:xfrm>
              <a:off x="15012" y="3146"/>
              <a:ext cx="1795" cy="1542"/>
              <a:chOff x="3197" y="3162"/>
              <a:chExt cx="1795" cy="1542"/>
            </a:xfrm>
          </p:grpSpPr>
          <p:cxnSp>
            <p:nvCxnSpPr>
              <p:cNvPr id="55" name="直接箭头连接符 54"/>
              <p:cNvCxnSpPr/>
              <p:nvPr/>
            </p:nvCxnSpPr>
            <p:spPr>
              <a:xfrm flipH="1">
                <a:off x="3976" y="3682"/>
                <a:ext cx="22" cy="1022"/>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3197" y="3162"/>
                <a:ext cx="1795" cy="580"/>
              </a:xfrm>
              <a:prstGeom prst="rect">
                <a:avLst/>
              </a:prstGeom>
              <a:noFill/>
            </p:spPr>
            <p:txBody>
              <a:bodyPr wrap="square" rtlCol="0">
                <a:spAutoFit/>
              </a:bodyPr>
              <a:lstStyle/>
              <a:p>
                <a:r>
                  <a:rPr lang="en-US" altLang="zh-CN"/>
                  <a:t>SegGroup</a:t>
                </a:r>
                <a:endParaRPr lang="en-US" altLang="zh-CN"/>
              </a:p>
            </p:txBody>
          </p:sp>
        </p:grpSp>
        <p:grpSp>
          <p:nvGrpSpPr>
            <p:cNvPr id="57" name="组合 56"/>
            <p:cNvGrpSpPr/>
            <p:nvPr/>
          </p:nvGrpSpPr>
          <p:grpSpPr>
            <a:xfrm>
              <a:off x="10965" y="3185"/>
              <a:ext cx="2382" cy="3189"/>
              <a:chOff x="1455" y="3185"/>
              <a:chExt cx="2382" cy="3189"/>
            </a:xfrm>
          </p:grpSpPr>
          <p:cxnSp>
            <p:nvCxnSpPr>
              <p:cNvPr id="58" name="直接箭头连接符 57"/>
              <p:cNvCxnSpPr/>
              <p:nvPr/>
            </p:nvCxnSpPr>
            <p:spPr>
              <a:xfrm flipV="1">
                <a:off x="3837" y="4704"/>
                <a:ext cx="0" cy="1670"/>
              </a:xfrm>
              <a:prstGeom prst="straightConnector1">
                <a:avLst/>
              </a:prstGeom>
              <a:ln w="28575">
                <a:tailEnd type="arrow"/>
              </a:ln>
            </p:spPr>
            <p:style>
              <a:lnRef idx="2">
                <a:schemeClr val="accent6"/>
              </a:lnRef>
              <a:fillRef idx="0">
                <a:schemeClr val="accent6"/>
              </a:fillRef>
              <a:effectRef idx="1">
                <a:schemeClr val="accent6"/>
              </a:effectRef>
              <a:fontRef idx="minor">
                <a:schemeClr val="tx1"/>
              </a:fontRef>
            </p:style>
          </p:cxnSp>
          <p:sp>
            <p:nvSpPr>
              <p:cNvPr id="59" name="文本框 58"/>
              <p:cNvSpPr txBox="1"/>
              <p:nvPr/>
            </p:nvSpPr>
            <p:spPr>
              <a:xfrm>
                <a:off x="1455" y="3185"/>
                <a:ext cx="1661" cy="580"/>
              </a:xfrm>
              <a:prstGeom prst="rect">
                <a:avLst/>
              </a:prstGeom>
              <a:noFill/>
            </p:spPr>
            <p:txBody>
              <a:bodyPr wrap="square" rtlCol="0">
                <a:spAutoFit/>
              </a:bodyPr>
              <a:lstStyle/>
              <a:p>
                <a:r>
                  <a:rPr lang="en-US" altLang="zh-CN"/>
                  <a:t>OccuSeg</a:t>
                </a:r>
                <a:endParaRPr lang="en-US" altLang="zh-CN"/>
              </a:p>
            </p:txBody>
          </p:sp>
        </p:grpSp>
        <p:grpSp>
          <p:nvGrpSpPr>
            <p:cNvPr id="63" name="组合 62"/>
            <p:cNvGrpSpPr/>
            <p:nvPr/>
          </p:nvGrpSpPr>
          <p:grpSpPr>
            <a:xfrm>
              <a:off x="7329" y="3137"/>
              <a:ext cx="1255" cy="1603"/>
              <a:chOff x="3332" y="3117"/>
              <a:chExt cx="1255" cy="1603"/>
            </a:xfrm>
          </p:grpSpPr>
          <p:cxnSp>
            <p:nvCxnSpPr>
              <p:cNvPr id="64" name="直接箭头连接符 63"/>
              <p:cNvCxnSpPr/>
              <p:nvPr/>
            </p:nvCxnSpPr>
            <p:spPr>
              <a:xfrm>
                <a:off x="3987" y="3745"/>
                <a:ext cx="4" cy="975"/>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3332" y="3117"/>
                <a:ext cx="1255" cy="580"/>
              </a:xfrm>
              <a:prstGeom prst="rect">
                <a:avLst/>
              </a:prstGeom>
              <a:noFill/>
            </p:spPr>
            <p:txBody>
              <a:bodyPr wrap="square" rtlCol="0">
                <a:spAutoFit/>
              </a:bodyPr>
              <a:lstStyle/>
              <a:p>
                <a:r>
                  <a:rPr lang="en-US" altLang="zh-CN"/>
                  <a:t>MTML</a:t>
                </a:r>
                <a:endParaRPr lang="en-US" altLang="zh-CN"/>
              </a:p>
            </p:txBody>
          </p:sp>
        </p:grpSp>
      </p:grpSp>
      <p:grpSp>
        <p:nvGrpSpPr>
          <p:cNvPr id="60" name="组合 59"/>
          <p:cNvGrpSpPr/>
          <p:nvPr/>
        </p:nvGrpSpPr>
        <p:grpSpPr>
          <a:xfrm>
            <a:off x="9001567" y="492368"/>
            <a:ext cx="1929032" cy="688202"/>
            <a:chOff x="9578340" y="492368"/>
            <a:chExt cx="1929032" cy="688202"/>
          </a:xfrm>
        </p:grpSpPr>
        <p:cxnSp>
          <p:nvCxnSpPr>
            <p:cNvPr id="34" name="直接连接符 33"/>
            <p:cNvCxnSpPr/>
            <p:nvPr/>
          </p:nvCxnSpPr>
          <p:spPr>
            <a:xfrm>
              <a:off x="9578340" y="731520"/>
              <a:ext cx="634805"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9578340" y="1010531"/>
              <a:ext cx="634805" cy="0"/>
            </a:xfrm>
            <a:prstGeom prst="line">
              <a:avLst/>
            </a:prstGeom>
            <a:ln w="28575"/>
          </p:spPr>
          <p:style>
            <a:lnRef idx="1">
              <a:schemeClr val="accent6"/>
            </a:lnRef>
            <a:fillRef idx="0">
              <a:schemeClr val="accent6"/>
            </a:fillRef>
            <a:effectRef idx="0">
              <a:schemeClr val="accent6"/>
            </a:effectRef>
            <a:fontRef idx="minor">
              <a:schemeClr val="tx1"/>
            </a:fontRef>
          </p:style>
        </p:cxnSp>
        <p:sp>
          <p:nvSpPr>
            <p:cNvPr id="35" name="文本框 34"/>
            <p:cNvSpPr txBox="1"/>
            <p:nvPr/>
          </p:nvSpPr>
          <p:spPr>
            <a:xfrm>
              <a:off x="10213145" y="492368"/>
              <a:ext cx="1294227" cy="688202"/>
            </a:xfrm>
            <a:prstGeom prst="rect">
              <a:avLst/>
            </a:prstGeom>
            <a:noFill/>
          </p:spPr>
          <p:txBody>
            <a:bodyPr wrap="square" rtlCol="0">
              <a:spAutoFit/>
            </a:bodyPr>
            <a:lstStyle/>
            <a:p>
              <a:pPr>
                <a:lnSpc>
                  <a:spcPct val="150000"/>
                </a:lnSpc>
              </a:pPr>
              <a:r>
                <a:rPr lang="zh-CN" altLang="en-US" sz="1400" dirty="0">
                  <a:latin typeface="宋体" panose="02010600030101010101" pitchFamily="2" charset="-122"/>
                  <a:ea typeface="宋体" panose="02010600030101010101" pitchFamily="2" charset="-122"/>
                </a:rPr>
                <a:t>基于分割</a:t>
              </a:r>
              <a:endParaRPr lang="en-US" altLang="zh-CN" sz="1400" dirty="0">
                <a:latin typeface="宋体" panose="02010600030101010101" pitchFamily="2" charset="-122"/>
                <a:ea typeface="宋体" panose="02010600030101010101" pitchFamily="2" charset="-122"/>
              </a:endParaRPr>
            </a:p>
            <a:p>
              <a:pPr>
                <a:lnSpc>
                  <a:spcPct val="150000"/>
                </a:lnSpc>
              </a:pPr>
              <a:r>
                <a:rPr lang="zh-CN" altLang="en-US" sz="1400" dirty="0">
                  <a:latin typeface="宋体" panose="02010600030101010101" pitchFamily="2" charset="-122"/>
                  <a:ea typeface="宋体" panose="02010600030101010101" pitchFamily="2" charset="-122"/>
                </a:rPr>
                <a:t>基于检测</a:t>
              </a:r>
              <a:endParaRPr lang="zh-CN" altLang="en-US" sz="1400" dirty="0">
                <a:latin typeface="宋体" panose="02010600030101010101" pitchFamily="2" charset="-122"/>
                <a:ea typeface="宋体" panose="02010600030101010101" pitchFamily="2" charset="-122"/>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61955" y="3492305"/>
            <a:ext cx="6668087" cy="369332"/>
          </a:xfrm>
          <a:prstGeom prst="rect">
            <a:avLst/>
          </a:prstGeom>
          <a:noFill/>
        </p:spPr>
        <p:txBody>
          <a:bodyPr wrap="square" rtlCol="0">
            <a:spAutoFit/>
          </a:bodyPr>
          <a:lstStyle/>
          <a:p>
            <a:r>
              <a:rPr lang="en-US" altLang="zh-CN" dirty="0" err="1">
                <a:latin typeface="Times New Roman" panose="02020603050405020304" charset="0"/>
                <a:ea typeface="宋体" panose="02010600030101010101" pitchFamily="2" charset="-122"/>
                <a:cs typeface="Times New Roman" panose="02020603050405020304" charset="0"/>
              </a:rPr>
              <a:t>ScanNet</a:t>
            </a:r>
            <a:r>
              <a:rPr lang="en-US" altLang="zh-CN" dirty="0">
                <a:latin typeface="Times New Roman" panose="02020603050405020304" charset="0"/>
                <a:ea typeface="宋体" panose="02010600030101010101" pitchFamily="2" charset="-122"/>
                <a:cs typeface="Times New Roman" panose="02020603050405020304" charset="0"/>
              </a:rPr>
              <a:t> </a:t>
            </a:r>
            <a:r>
              <a:rPr lang="zh-CN" altLang="en-US" dirty="0">
                <a:latin typeface="Times New Roman" panose="02020603050405020304" charset="0"/>
                <a:ea typeface="宋体" panose="02010600030101010101" pitchFamily="2" charset="-122"/>
                <a:cs typeface="Times New Roman" panose="02020603050405020304" charset="0"/>
              </a:rPr>
              <a:t>数据集：一共</a:t>
            </a:r>
            <a:r>
              <a:rPr lang="en-US" altLang="zh-CN" dirty="0">
                <a:latin typeface="Times New Roman" panose="02020603050405020304" charset="0"/>
                <a:ea typeface="宋体" panose="02010600030101010101" pitchFamily="2" charset="-122"/>
                <a:cs typeface="Times New Roman" panose="02020603050405020304" charset="0"/>
              </a:rPr>
              <a:t>1513</a:t>
            </a:r>
            <a:r>
              <a:rPr lang="zh-CN" altLang="en-US" dirty="0">
                <a:latin typeface="Times New Roman" panose="02020603050405020304" charset="0"/>
                <a:ea typeface="宋体" panose="02010600030101010101" pitchFamily="2" charset="-122"/>
                <a:cs typeface="Times New Roman" panose="02020603050405020304" charset="0"/>
              </a:rPr>
              <a:t>个采集场景数据，共</a:t>
            </a:r>
            <a:r>
              <a:rPr lang="en-US" altLang="zh-CN" dirty="0">
                <a:latin typeface="Times New Roman" panose="02020603050405020304" charset="0"/>
                <a:ea typeface="宋体" panose="02010600030101010101" pitchFamily="2" charset="-122"/>
                <a:cs typeface="Times New Roman" panose="02020603050405020304" charset="0"/>
              </a:rPr>
              <a:t>20</a:t>
            </a:r>
            <a:r>
              <a:rPr lang="zh-CN" altLang="en-US" dirty="0">
                <a:latin typeface="Times New Roman" panose="02020603050405020304" charset="0"/>
                <a:ea typeface="宋体" panose="02010600030101010101" pitchFamily="2" charset="-122"/>
                <a:cs typeface="Times New Roman" panose="02020603050405020304" charset="0"/>
              </a:rPr>
              <a:t>个类别的对象</a:t>
            </a:r>
            <a:endParaRPr lang="zh-CN" altLang="en-US" dirty="0">
              <a:latin typeface="Times New Roman" panose="02020603050405020304" charset="0"/>
              <a:ea typeface="宋体" panose="02010600030101010101" pitchFamily="2" charset="-122"/>
              <a:cs typeface="Times New Roman" panose="02020603050405020304" charset="0"/>
            </a:endParaRPr>
          </a:p>
        </p:txBody>
      </p:sp>
      <p:sp>
        <p:nvSpPr>
          <p:cNvPr id="3" name="文本框 2"/>
          <p:cNvSpPr txBox="1"/>
          <p:nvPr/>
        </p:nvSpPr>
        <p:spPr>
          <a:xfrm>
            <a:off x="2761955" y="4254119"/>
            <a:ext cx="6668087" cy="870751"/>
          </a:xfrm>
          <a:prstGeom prst="rect">
            <a:avLst/>
          </a:prstGeom>
          <a:noFill/>
        </p:spPr>
        <p:txBody>
          <a:bodyPr wrap="square" rtlCol="0">
            <a:spAutoFit/>
          </a:bodyPr>
          <a:lstStyle/>
          <a:p>
            <a:pPr>
              <a:lnSpc>
                <a:spcPct val="150000"/>
              </a:lnSpc>
            </a:pPr>
            <a:r>
              <a:rPr lang="en-US" altLang="zh-CN" dirty="0">
                <a:latin typeface="Times New Roman" panose="02020603050405020304" charset="0"/>
                <a:ea typeface="宋体" panose="02010600030101010101" pitchFamily="2" charset="-122"/>
                <a:cs typeface="Times New Roman" panose="02020603050405020304" charset="0"/>
              </a:rPr>
              <a:t>S3DIS</a:t>
            </a:r>
            <a:r>
              <a:rPr lang="zh-CN" altLang="en-US" dirty="0">
                <a:latin typeface="Times New Roman" panose="02020603050405020304" charset="0"/>
                <a:ea typeface="宋体" panose="02010600030101010101" pitchFamily="2" charset="-122"/>
                <a:cs typeface="Times New Roman" panose="02020603050405020304" charset="0"/>
              </a:rPr>
              <a:t>数据集：共</a:t>
            </a:r>
            <a:r>
              <a:rPr lang="en-US" altLang="zh-CN" dirty="0">
                <a:latin typeface="Times New Roman" panose="02020603050405020304" charset="0"/>
                <a:ea typeface="宋体" panose="02010600030101010101" pitchFamily="2" charset="-122"/>
                <a:cs typeface="Times New Roman" panose="02020603050405020304" charset="0"/>
              </a:rPr>
              <a:t>6</a:t>
            </a:r>
            <a:r>
              <a:rPr lang="zh-CN" altLang="en-US" dirty="0">
                <a:latin typeface="Times New Roman" panose="02020603050405020304" charset="0"/>
                <a:ea typeface="宋体" panose="02010600030101010101" pitchFamily="2" charset="-122"/>
                <a:cs typeface="Times New Roman" panose="02020603050405020304" charset="0"/>
              </a:rPr>
              <a:t>个区域，</a:t>
            </a:r>
            <a:r>
              <a:rPr lang="en-US" altLang="zh-CN" dirty="0">
                <a:latin typeface="Times New Roman" panose="02020603050405020304" charset="0"/>
                <a:ea typeface="宋体" panose="02010600030101010101" pitchFamily="2" charset="-122"/>
                <a:cs typeface="Times New Roman" panose="02020603050405020304" charset="0"/>
              </a:rPr>
              <a:t>278</a:t>
            </a:r>
            <a:r>
              <a:rPr lang="zh-CN" altLang="en-US" dirty="0">
                <a:latin typeface="Times New Roman" panose="02020603050405020304" charset="0"/>
                <a:ea typeface="宋体" panose="02010600030101010101" pitchFamily="2" charset="-122"/>
                <a:cs typeface="Times New Roman" panose="02020603050405020304" charset="0"/>
              </a:rPr>
              <a:t>个场景，</a:t>
            </a:r>
            <a:r>
              <a:rPr lang="en-US" altLang="zh-CN" dirty="0">
                <a:latin typeface="Times New Roman" panose="02020603050405020304" charset="0"/>
                <a:ea typeface="宋体" panose="02010600030101010101" pitchFamily="2" charset="-122"/>
                <a:cs typeface="Times New Roman" panose="02020603050405020304" charset="0"/>
              </a:rPr>
              <a:t>13</a:t>
            </a:r>
            <a:r>
              <a:rPr lang="zh-CN" altLang="en-US" dirty="0">
                <a:latin typeface="Times New Roman" panose="02020603050405020304" charset="0"/>
                <a:ea typeface="宋体" panose="02010600030101010101" pitchFamily="2" charset="-122"/>
                <a:cs typeface="Times New Roman" panose="02020603050405020304" charset="0"/>
              </a:rPr>
              <a:t>个类别，每个场景被平均划分为</a:t>
            </a:r>
            <a:r>
              <a:rPr lang="en-US" altLang="zh-CN" dirty="0">
                <a:latin typeface="Times New Roman" panose="02020603050405020304" charset="0"/>
                <a:ea typeface="宋体" panose="02010600030101010101" pitchFamily="2" charset="-122"/>
                <a:cs typeface="Times New Roman" panose="02020603050405020304" charset="0"/>
              </a:rPr>
              <a:t>55</a:t>
            </a:r>
            <a:r>
              <a:rPr lang="zh-CN" altLang="en-US" dirty="0">
                <a:latin typeface="Times New Roman" panose="02020603050405020304" charset="0"/>
                <a:ea typeface="宋体" panose="02010600030101010101" pitchFamily="2" charset="-122"/>
                <a:cs typeface="Times New Roman" panose="02020603050405020304" charset="0"/>
              </a:rPr>
              <a:t>块，每块包含</a:t>
            </a:r>
            <a:r>
              <a:rPr lang="en-US" altLang="zh-CN" dirty="0">
                <a:latin typeface="Times New Roman" panose="02020603050405020304" charset="0"/>
                <a:ea typeface="宋体" panose="02010600030101010101" pitchFamily="2" charset="-122"/>
                <a:cs typeface="Times New Roman" panose="02020603050405020304" charset="0"/>
              </a:rPr>
              <a:t>4096</a:t>
            </a:r>
            <a:r>
              <a:rPr lang="zh-CN" altLang="en-US" dirty="0">
                <a:latin typeface="Times New Roman" panose="02020603050405020304" charset="0"/>
                <a:ea typeface="宋体" panose="02010600030101010101" pitchFamily="2" charset="-122"/>
                <a:cs typeface="Times New Roman" panose="02020603050405020304" charset="0"/>
              </a:rPr>
              <a:t>个点</a:t>
            </a:r>
            <a:endParaRPr lang="zh-CN" altLang="en-US" dirty="0">
              <a:latin typeface="Times New Roman" panose="02020603050405020304" charset="0"/>
              <a:ea typeface="宋体" panose="02010600030101010101" pitchFamily="2" charset="-122"/>
              <a:cs typeface="Times New Roman" panose="02020603050405020304" charset="0"/>
            </a:endParaRPr>
          </a:p>
        </p:txBody>
      </p:sp>
      <p:grpSp>
        <p:nvGrpSpPr>
          <p:cNvPr id="6" name="组合 5"/>
          <p:cNvGrpSpPr/>
          <p:nvPr/>
        </p:nvGrpSpPr>
        <p:grpSpPr>
          <a:xfrm>
            <a:off x="764342" y="1914563"/>
            <a:ext cx="10663313" cy="815928"/>
            <a:chOff x="764342" y="1914563"/>
            <a:chExt cx="10663313" cy="815928"/>
          </a:xfrm>
        </p:grpSpPr>
        <p:pic>
          <p:nvPicPr>
            <p:cNvPr id="4" name="图片 3"/>
            <p:cNvPicPr>
              <a:picLocks noChangeAspect="1"/>
            </p:cNvPicPr>
            <p:nvPr/>
          </p:nvPicPr>
          <p:blipFill rotWithShape="1">
            <a:blip r:embed="rId1"/>
            <a:srcRect t="45492" b="38779"/>
            <a:stretch>
              <a:fillRect/>
            </a:stretch>
          </p:blipFill>
          <p:spPr>
            <a:xfrm>
              <a:off x="764344" y="2322527"/>
              <a:ext cx="10663311" cy="407964"/>
            </a:xfrm>
            <a:prstGeom prst="rect">
              <a:avLst/>
            </a:prstGeom>
          </p:spPr>
        </p:pic>
        <p:pic>
          <p:nvPicPr>
            <p:cNvPr id="5" name="图片 4"/>
            <p:cNvPicPr>
              <a:picLocks noChangeAspect="1"/>
            </p:cNvPicPr>
            <p:nvPr/>
          </p:nvPicPr>
          <p:blipFill rotWithShape="1">
            <a:blip r:embed="rId1"/>
            <a:srcRect t="-1" b="84272"/>
            <a:stretch>
              <a:fillRect/>
            </a:stretch>
          </p:blipFill>
          <p:spPr>
            <a:xfrm>
              <a:off x="764342" y="1914563"/>
              <a:ext cx="10663311" cy="407964"/>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883931" y="1397516"/>
            <a:ext cx="10424137" cy="3807530"/>
          </a:xfrm>
          <a:prstGeom prst="rect">
            <a:avLst/>
          </a:prstGeom>
        </p:spPr>
      </p:pic>
      <p:pic>
        <p:nvPicPr>
          <p:cNvPr id="3" name="图片 2"/>
          <p:cNvPicPr>
            <a:picLocks noChangeAspect="1"/>
          </p:cNvPicPr>
          <p:nvPr/>
        </p:nvPicPr>
        <p:blipFill>
          <a:blip r:embed="rId2"/>
          <a:stretch>
            <a:fillRect/>
          </a:stretch>
        </p:blipFill>
        <p:spPr>
          <a:xfrm>
            <a:off x="883931" y="1589945"/>
            <a:ext cx="10960969" cy="342267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944245" y="1924050"/>
            <a:ext cx="10303510" cy="24237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53047" y="2140023"/>
            <a:ext cx="11685905" cy="22186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611241" y="1805799"/>
            <a:ext cx="8969517" cy="3246401"/>
          </a:xfrm>
          <a:prstGeom prst="rect">
            <a:avLst/>
          </a:prstGeom>
        </p:spPr>
      </p:pic>
      <p:sp>
        <p:nvSpPr>
          <p:cNvPr id="3" name="文本框 2"/>
          <p:cNvSpPr txBox="1"/>
          <p:nvPr/>
        </p:nvSpPr>
        <p:spPr>
          <a:xfrm>
            <a:off x="1913206" y="801858"/>
            <a:ext cx="1350499" cy="400110"/>
          </a:xfrm>
          <a:prstGeom prst="rect">
            <a:avLst/>
          </a:prstGeom>
          <a:noFill/>
        </p:spPr>
        <p:txBody>
          <a:bodyPr wrap="square" rtlCol="0">
            <a:spAutoFit/>
          </a:bodyPr>
          <a:lstStyle/>
          <a:p>
            <a:r>
              <a:rPr lang="en-US" altLang="zh-CN" sz="2000" dirty="0" err="1">
                <a:latin typeface="Times New Roman" panose="02020603050405020304" charset="0"/>
                <a:cs typeface="Times New Roman" panose="02020603050405020304" charset="0"/>
              </a:rPr>
              <a:t>PointNet</a:t>
            </a:r>
            <a:endParaRPr lang="zh-CN" altLang="en-US" sz="2000" dirty="0">
              <a:latin typeface="Times New Roman" panose="02020603050405020304" charset="0"/>
              <a:cs typeface="Times New Roman" panose="02020603050405020304" charset="0"/>
            </a:endParaRPr>
          </a:p>
        </p:txBody>
      </p:sp>
    </p:spTree>
  </p:cSld>
  <p:clrMapOvr>
    <a:masterClrMapping/>
  </p:clrMapOvr>
</p:sld>
</file>

<file path=ppt/tags/tag1.xml><?xml version="1.0" encoding="utf-8"?>
<p:tagLst xmlns:p="http://schemas.openxmlformats.org/presentationml/2006/main">
  <p:tag name="KSO_WM_UNIT_PLACING_PICTURE_USER_VIEWPORT" val="{&quot;height&quot;:3494,&quot;width&quot;:18403}"/>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662</Words>
  <Application>WPS 演示</Application>
  <PresentationFormat>宽屏</PresentationFormat>
  <Paragraphs>70</Paragraphs>
  <Slides>27</Slides>
  <Notes>27</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27</vt:i4>
      </vt:variant>
    </vt:vector>
  </HeadingPairs>
  <TitlesOfParts>
    <vt:vector size="39" baseType="lpstr">
      <vt:lpstr>Arial</vt:lpstr>
      <vt:lpstr>宋体</vt:lpstr>
      <vt:lpstr>Wingdings</vt:lpstr>
      <vt:lpstr>Times New Roman</vt:lpstr>
      <vt:lpstr>微软雅黑</vt:lpstr>
      <vt:lpstr>Arial Unicode MS</vt:lpstr>
      <vt:lpstr>Calibri</vt:lpstr>
      <vt:lpstr>Cambria Math</vt:lpstr>
      <vt:lpstr>-apple-system</vt:lpstr>
      <vt:lpstr>Segoe Print</vt:lpstr>
      <vt:lpstr>MS Mincho</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13370</dc:creator>
  <cp:lastModifiedBy>白哈哈</cp:lastModifiedBy>
  <cp:revision>59</cp:revision>
  <dcterms:created xsi:type="dcterms:W3CDTF">2021-06-10T08:12:00Z</dcterms:created>
  <dcterms:modified xsi:type="dcterms:W3CDTF">2021-07-09T12:14:24Z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5447FBAE77C54F65B6C04D28F7C4D8AA</vt:lpwstr>
  </property>
  <property fmtid="{D5CDD505-2E9C-101B-9397-08002B2CF9AE}" pid="3" name="KSOProductBuildVer">
    <vt:lpwstr>2052-11.1.0.10578</vt:lpwstr>
  </property>
</Properties>
</file>

<file path=docProps/thumbnail.jpeg>
</file>